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4" r:id="rId2"/>
    <p:sldId id="262" r:id="rId3"/>
    <p:sldId id="260" r:id="rId4"/>
    <p:sldId id="261" r:id="rId5"/>
    <p:sldId id="305" r:id="rId6"/>
    <p:sldId id="306" r:id="rId7"/>
    <p:sldId id="315" r:id="rId8"/>
    <p:sldId id="310" r:id="rId9"/>
    <p:sldId id="318" r:id="rId10"/>
    <p:sldId id="313" r:id="rId11"/>
    <p:sldId id="316" r:id="rId12"/>
    <p:sldId id="289" r:id="rId13"/>
    <p:sldId id="324" r:id="rId14"/>
    <p:sldId id="319" r:id="rId15"/>
    <p:sldId id="320" r:id="rId16"/>
    <p:sldId id="308" r:id="rId17"/>
    <p:sldId id="309" r:id="rId18"/>
    <p:sldId id="325" r:id="rId19"/>
    <p:sldId id="314" r:id="rId20"/>
    <p:sldId id="323"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7C0"/>
    <a:srgbClr val="60898A"/>
    <a:srgbClr val="DBDCD6"/>
    <a:srgbClr val="EDEDEB"/>
    <a:srgbClr val="86B1BA"/>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94139" autoAdjust="0"/>
  </p:normalViewPr>
  <p:slideViewPr>
    <p:cSldViewPr snapToGrid="0" showGuides="1">
      <p:cViewPr>
        <p:scale>
          <a:sx n="60" d="100"/>
          <a:sy n="60" d="100"/>
        </p:scale>
        <p:origin x="-360" y="-252"/>
      </p:cViewPr>
      <p:guideLst>
        <p:guide orient="horz" pos="2160"/>
        <p:guide pos="3840"/>
      </p:guideLst>
    </p:cSldViewPr>
  </p:slid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44601-48C4-4B6B-82F9-9ADD1AFC200A}" type="datetimeFigureOut">
              <a:rPr lang="zh-CN" altLang="en-US" smtClean="0"/>
              <a:pPr/>
              <a:t>2021/9/20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ED2D9-BDA8-4DF0-AFF6-71D74DD10B80}" type="slidenum">
              <a:rPr lang="zh-CN" altLang="en-US" smtClean="0"/>
              <a:pPr/>
              <a:t>‹#›</a:t>
            </a:fld>
            <a:endParaRPr lang="zh-CN" altLang="en-US"/>
          </a:p>
        </p:txBody>
      </p:sp>
    </p:spTree>
    <p:extLst>
      <p:ext uri="{BB962C8B-B14F-4D97-AF65-F5344CB8AC3E}">
        <p14:creationId xmlns:p14="http://schemas.microsoft.com/office/powerpoint/2010/main" val="3428293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1</a:t>
            </a:fld>
            <a:endParaRPr lang="zh-CN" altLang="en-US"/>
          </a:p>
        </p:txBody>
      </p:sp>
    </p:spTree>
    <p:extLst>
      <p:ext uri="{BB962C8B-B14F-4D97-AF65-F5344CB8AC3E}">
        <p14:creationId xmlns:p14="http://schemas.microsoft.com/office/powerpoint/2010/main" val="1012103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10</a:t>
            </a:fld>
            <a:endParaRPr lang="zh-CN" altLang="en-US"/>
          </a:p>
        </p:txBody>
      </p:sp>
    </p:spTree>
    <p:extLst>
      <p:ext uri="{BB962C8B-B14F-4D97-AF65-F5344CB8AC3E}">
        <p14:creationId xmlns:p14="http://schemas.microsoft.com/office/powerpoint/2010/main" val="134824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11</a:t>
            </a:fld>
            <a:endParaRPr lang="zh-CN" altLang="en-US"/>
          </a:p>
        </p:txBody>
      </p:sp>
    </p:spTree>
    <p:extLst>
      <p:ext uri="{BB962C8B-B14F-4D97-AF65-F5344CB8AC3E}">
        <p14:creationId xmlns:p14="http://schemas.microsoft.com/office/powerpoint/2010/main" val="301867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14</a:t>
            </a:fld>
            <a:endParaRPr lang="zh-CN" altLang="en-US"/>
          </a:p>
        </p:txBody>
      </p:sp>
    </p:spTree>
    <p:extLst>
      <p:ext uri="{BB962C8B-B14F-4D97-AF65-F5344CB8AC3E}">
        <p14:creationId xmlns:p14="http://schemas.microsoft.com/office/powerpoint/2010/main" val="769289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ED156-227E-4D2B-9724-6B3E29F39B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428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16</a:t>
            </a:fld>
            <a:endParaRPr lang="zh-CN" altLang="en-US"/>
          </a:p>
        </p:txBody>
      </p:sp>
    </p:spTree>
    <p:extLst>
      <p:ext uri="{BB962C8B-B14F-4D97-AF65-F5344CB8AC3E}">
        <p14:creationId xmlns:p14="http://schemas.microsoft.com/office/powerpoint/2010/main" val="2857171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17</a:t>
            </a:fld>
            <a:endParaRPr lang="zh-CN" altLang="en-US"/>
          </a:p>
        </p:txBody>
      </p:sp>
    </p:spTree>
    <p:extLst>
      <p:ext uri="{BB962C8B-B14F-4D97-AF65-F5344CB8AC3E}">
        <p14:creationId xmlns:p14="http://schemas.microsoft.com/office/powerpoint/2010/main" val="2849497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19</a:t>
            </a:fld>
            <a:endParaRPr lang="zh-CN" altLang="en-US"/>
          </a:p>
        </p:txBody>
      </p:sp>
    </p:spTree>
    <p:extLst>
      <p:ext uri="{BB962C8B-B14F-4D97-AF65-F5344CB8AC3E}">
        <p14:creationId xmlns:p14="http://schemas.microsoft.com/office/powerpoint/2010/main" val="3512107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20</a:t>
            </a:fld>
            <a:endParaRPr lang="zh-CN" altLang="en-US"/>
          </a:p>
        </p:txBody>
      </p:sp>
    </p:spTree>
    <p:extLst>
      <p:ext uri="{BB962C8B-B14F-4D97-AF65-F5344CB8AC3E}">
        <p14:creationId xmlns:p14="http://schemas.microsoft.com/office/powerpoint/2010/main" val="132346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ED156-227E-4D2B-9724-6B3E29F39B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486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ED156-227E-4D2B-9724-6B3E29F39B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575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ED156-227E-4D2B-9724-6B3E29F39B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808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5</a:t>
            </a:fld>
            <a:endParaRPr lang="zh-CN" altLang="en-US"/>
          </a:p>
        </p:txBody>
      </p:sp>
    </p:spTree>
    <p:extLst>
      <p:ext uri="{BB962C8B-B14F-4D97-AF65-F5344CB8AC3E}">
        <p14:creationId xmlns:p14="http://schemas.microsoft.com/office/powerpoint/2010/main" val="138019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ED156-227E-4D2B-9724-6B3E29F39B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61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7</a:t>
            </a:fld>
            <a:endParaRPr lang="zh-CN" altLang="en-US"/>
          </a:p>
        </p:txBody>
      </p:sp>
    </p:spTree>
    <p:extLst>
      <p:ext uri="{BB962C8B-B14F-4D97-AF65-F5344CB8AC3E}">
        <p14:creationId xmlns:p14="http://schemas.microsoft.com/office/powerpoint/2010/main" val="82356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8</a:t>
            </a:fld>
            <a:endParaRPr lang="zh-CN" altLang="en-US"/>
          </a:p>
        </p:txBody>
      </p:sp>
    </p:spTree>
    <p:extLst>
      <p:ext uri="{BB962C8B-B14F-4D97-AF65-F5344CB8AC3E}">
        <p14:creationId xmlns:p14="http://schemas.microsoft.com/office/powerpoint/2010/main" val="176463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FED2D9-BDA8-4DF0-AFF6-71D74DD10B80}" type="slidenum">
              <a:rPr lang="zh-CN" altLang="en-US" smtClean="0"/>
              <a:pPr/>
              <a:t>9</a:t>
            </a:fld>
            <a:endParaRPr lang="zh-CN" altLang="en-US"/>
          </a:p>
        </p:txBody>
      </p:sp>
    </p:spTree>
    <p:extLst>
      <p:ext uri="{BB962C8B-B14F-4D97-AF65-F5344CB8AC3E}">
        <p14:creationId xmlns:p14="http://schemas.microsoft.com/office/powerpoint/2010/main" val="118453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04211"/>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CB7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588413"/>
      </p:ext>
    </p:extLst>
  </p:cSld>
  <p:clrMap bg1="lt1" tx1="dk1" bg2="lt2" tx2="dk2" accent1="accent1" accent2="accent2" accent3="accent3" accent4="accent4" accent5="accent5" accent6="accent6" hlink="hlink" folHlink="folHlink"/>
  <p:sldLayoutIdLst>
    <p:sldLayoutId id="2147483661" r:id="rId1"/>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CB7C0"/>
        </a:solidFill>
        <a:effectLst/>
      </p:bgPr>
    </p:bg>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E58CF672-6123-4CF9-80F6-86A547C69557}"/>
              </a:ext>
            </a:extLst>
          </p:cNvPr>
          <p:cNvSpPr/>
          <p:nvPr/>
        </p:nvSpPr>
        <p:spPr>
          <a:xfrm>
            <a:off x="6146479" y="246564"/>
            <a:ext cx="5966791" cy="5966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 xmlns:a16="http://schemas.microsoft.com/office/drawing/2014/main" id="{5432E6D4-7A07-4BAD-A4A6-C85549DF9E84}"/>
              </a:ext>
            </a:extLst>
          </p:cNvPr>
          <p:cNvSpPr/>
          <p:nvPr/>
        </p:nvSpPr>
        <p:spPr>
          <a:xfrm flipH="1">
            <a:off x="4683107" y="774368"/>
            <a:ext cx="1636385" cy="16363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 xmlns:a16="http://schemas.microsoft.com/office/drawing/2014/main" id="{D0E6F1C0-4D26-4207-B5BC-C1362C11B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291" y="-179232"/>
            <a:ext cx="5219909" cy="7216464"/>
          </a:xfrm>
          <a:prstGeom prst="rect">
            <a:avLst/>
          </a:prstGeom>
        </p:spPr>
      </p:pic>
      <p:sp>
        <p:nvSpPr>
          <p:cNvPr id="6" name="椭圆 5">
            <a:extLst>
              <a:ext uri="{FF2B5EF4-FFF2-40B4-BE49-F238E27FC236}">
                <a16:creationId xmlns="" xmlns:a16="http://schemas.microsoft.com/office/drawing/2014/main" id="{C9A90987-8A11-4F3E-90C3-ED0997348F1F}"/>
              </a:ext>
            </a:extLst>
          </p:cNvPr>
          <p:cNvSpPr/>
          <p:nvPr/>
        </p:nvSpPr>
        <p:spPr>
          <a:xfrm flipH="1">
            <a:off x="5769477" y="4653523"/>
            <a:ext cx="550015" cy="5500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 xmlns:a16="http://schemas.microsoft.com/office/drawing/2014/main" id="{B15CF2FE-934E-492D-8FF2-2C9073FDD1DD}"/>
              </a:ext>
            </a:extLst>
          </p:cNvPr>
          <p:cNvSpPr txBox="1"/>
          <p:nvPr/>
        </p:nvSpPr>
        <p:spPr>
          <a:xfrm rot="16200000">
            <a:off x="1808800" y="196397"/>
            <a:ext cx="2400657" cy="5931804"/>
          </a:xfrm>
          <a:prstGeom prst="rect">
            <a:avLst/>
          </a:prstGeom>
          <a:noFill/>
        </p:spPr>
        <p:txBody>
          <a:bodyPr vert="eaVert" wrap="square" rtlCol="0">
            <a:spAutoFit/>
          </a:bodyPr>
          <a:lstStyle/>
          <a:p>
            <a:pPr algn="ctr"/>
            <a:r>
              <a:rPr lang="en-US" altLang="zh-CN" sz="3600" b="1" dirty="0" smtClean="0">
                <a:latin typeface="Times New Roman" pitchFamily="18" charset="0"/>
                <a:ea typeface="禹卫书法行书简体&#10;" panose="02000603000000000000" pitchFamily="2" charset="-122"/>
                <a:cs typeface="Times New Roman" pitchFamily="18" charset="0"/>
              </a:rPr>
              <a:t>Tiết 7. Tập làm văn</a:t>
            </a:r>
          </a:p>
          <a:p>
            <a:pPr algn="ctr"/>
            <a:r>
              <a:rPr lang="en-US" altLang="zh-CN" sz="5400" b="1" dirty="0" smtClean="0">
                <a:solidFill>
                  <a:srgbClr val="FFFF00"/>
                </a:solidFill>
                <a:latin typeface="Times New Roman" pitchFamily="18" charset="0"/>
                <a:ea typeface="禹卫书法行书简体&#10;" panose="02000603000000000000" pitchFamily="2" charset="-122"/>
                <a:cs typeface="Times New Roman" pitchFamily="18" charset="0"/>
              </a:rPr>
              <a:t>BỐ CỤC </a:t>
            </a:r>
          </a:p>
          <a:p>
            <a:pPr algn="ctr"/>
            <a:r>
              <a:rPr lang="en-US" altLang="zh-CN" sz="5400" b="1" dirty="0" smtClean="0">
                <a:solidFill>
                  <a:srgbClr val="FFFF00"/>
                </a:solidFill>
                <a:latin typeface="Times New Roman" pitchFamily="18" charset="0"/>
                <a:ea typeface="禹卫书法行书简体&#10;" panose="02000603000000000000" pitchFamily="2" charset="-122"/>
                <a:cs typeface="Times New Roman" pitchFamily="18" charset="0"/>
              </a:rPr>
              <a:t>TRONG VĂN BẢN</a:t>
            </a:r>
            <a:endParaRPr lang="zh-CN" altLang="en-US" sz="5400" b="1" dirty="0">
              <a:solidFill>
                <a:srgbClr val="FFFF00"/>
              </a:solidFill>
              <a:latin typeface="Times New Roman" pitchFamily="18" charset="0"/>
              <a:ea typeface="禹卫书法行书简体&#10;" panose="02000603000000000000" pitchFamily="2" charset="-122"/>
              <a:cs typeface="Times New Roman" pitchFamily="18" charset="0"/>
            </a:endParaRPr>
          </a:p>
        </p:txBody>
      </p:sp>
      <p:sp>
        <p:nvSpPr>
          <p:cNvPr id="10" name="圆: 空心 9">
            <a:extLst>
              <a:ext uri="{FF2B5EF4-FFF2-40B4-BE49-F238E27FC236}">
                <a16:creationId xmlns="" xmlns:a16="http://schemas.microsoft.com/office/drawing/2014/main" id="{400B1C93-4062-4696-8D93-D040BB5C5738}"/>
              </a:ext>
            </a:extLst>
          </p:cNvPr>
          <p:cNvSpPr/>
          <p:nvPr/>
        </p:nvSpPr>
        <p:spPr>
          <a:xfrm>
            <a:off x="237500" y="416744"/>
            <a:ext cx="715248" cy="71524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矩形 10">
            <a:extLst>
              <a:ext uri="{FF2B5EF4-FFF2-40B4-BE49-F238E27FC236}">
                <a16:creationId xmlns="" xmlns:a16="http://schemas.microsoft.com/office/drawing/2014/main" id="{015261CF-5263-479D-8541-A555F6A7192F}"/>
              </a:ext>
            </a:extLst>
          </p:cNvPr>
          <p:cNvSpPr/>
          <p:nvPr/>
        </p:nvSpPr>
        <p:spPr>
          <a:xfrm>
            <a:off x="3536687" y="-444500"/>
            <a:ext cx="419088" cy="996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 xmlns:a16="http://schemas.microsoft.com/office/drawing/2014/main" id="{6133786C-D00B-46D0-BF0C-F01449316E26}"/>
              </a:ext>
            </a:extLst>
          </p:cNvPr>
          <p:cNvSpPr/>
          <p:nvPr/>
        </p:nvSpPr>
        <p:spPr>
          <a:xfrm>
            <a:off x="4753625" y="4798068"/>
            <a:ext cx="419088" cy="2417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8A4D97B4-207E-456D-AC0D-3D0A73373E86}"/>
              </a:ext>
            </a:extLst>
          </p:cNvPr>
          <p:cNvSpPr/>
          <p:nvPr/>
        </p:nvSpPr>
        <p:spPr>
          <a:xfrm>
            <a:off x="1728475" y="5036480"/>
            <a:ext cx="321305"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6807003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文本框 15">
            <a:extLst>
              <a:ext uri="{FF2B5EF4-FFF2-40B4-BE49-F238E27FC236}">
                <a16:creationId xmlns="" xmlns:a16="http://schemas.microsoft.com/office/drawing/2014/main" id="{AEEF83B9-7C76-40CD-BFC9-ABED92CC7C0D}"/>
              </a:ext>
            </a:extLst>
          </p:cNvPr>
          <p:cNvSpPr txBox="1"/>
          <p:nvPr/>
        </p:nvSpPr>
        <p:spPr>
          <a:xfrm>
            <a:off x="7086600" y="3242577"/>
            <a:ext cx="505977" cy="369332"/>
          </a:xfrm>
          <a:prstGeom prst="rect">
            <a:avLst/>
          </a:prstGeom>
          <a:noFill/>
        </p:spPr>
        <p:txBody>
          <a:bodyPr wrap="square" rtlCol="0">
            <a:spAutoFit/>
          </a:bodyPr>
          <a:lstStyle/>
          <a:p>
            <a:r>
              <a:rPr lang="en-US" altLang="zh-CN">
                <a:solidFill>
                  <a:schemeClr val="bg1"/>
                </a:solidFill>
                <a:latin typeface="Century Gothic" panose="020B0502020202020204" pitchFamily="34" charset="0"/>
              </a:rPr>
              <a:t>03</a:t>
            </a:r>
            <a:endParaRPr lang="zh-CN" altLang="en-US">
              <a:solidFill>
                <a:schemeClr val="bg1"/>
              </a:solidFill>
              <a:latin typeface="Century Gothic" panose="020B0502020202020204" pitchFamily="34" charset="0"/>
            </a:endParaRPr>
          </a:p>
        </p:txBody>
      </p:sp>
      <p:sp>
        <p:nvSpPr>
          <p:cNvPr id="20" name="矩形: 圆角 7">
            <a:extLst>
              <a:ext uri="{FF2B5EF4-FFF2-40B4-BE49-F238E27FC236}">
                <a16:creationId xmlns="" xmlns:a16="http://schemas.microsoft.com/office/drawing/2014/main" id="{14253254-B189-4DA9-8F81-6D1FCEFD407B}"/>
              </a:ext>
            </a:extLst>
          </p:cNvPr>
          <p:cNvSpPr/>
          <p:nvPr/>
        </p:nvSpPr>
        <p:spPr>
          <a:xfrm>
            <a:off x="2205990" y="558408"/>
            <a:ext cx="1817817" cy="45719"/>
          </a:xfrm>
          <a:prstGeom prst="round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1801192" y="0"/>
            <a:ext cx="2877711"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Câu chuyện 2</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Rectangle 21"/>
          <p:cNvSpPr/>
          <p:nvPr/>
        </p:nvSpPr>
        <p:spPr>
          <a:xfrm>
            <a:off x="0" y="986641"/>
            <a:ext cx="6412230" cy="5693866"/>
          </a:xfrm>
          <a:prstGeom prst="rect">
            <a:avLst/>
          </a:prstGeom>
        </p:spPr>
        <p:txBody>
          <a:bodyPr wrap="square">
            <a:spAutoFit/>
          </a:bodyPr>
          <a:lstStyle/>
          <a:p>
            <a:pPr algn="just"/>
            <a:r>
              <a:rPr lang="en-US" sz="2800" i="1" dirty="0" smtClean="0">
                <a:latin typeface="Times New Roman" pitchFamily="18" charset="0"/>
                <a:cs typeface="Times New Roman" pitchFamily="18" charset="0"/>
              </a:rPr>
              <a:t>	</a:t>
            </a:r>
            <a:r>
              <a:rPr lang="vi-VN" sz="2800" i="1" dirty="0" smtClean="0">
                <a:latin typeface="Times New Roman" pitchFamily="18" charset="0"/>
                <a:cs typeface="Times New Roman" pitchFamily="18" charset="0"/>
              </a:rPr>
              <a:t> Ngày xưa, có một anh tính rất hay khoe. Một hôm, anh ta may được cái áo mới, liền đem ra mặc, rồi đứng hóng ở cửa, đợi có ai qua người ta khen. Đứng mãi từ sáng đến chiều chả thấy ai hỏi cả, anh ta tức lắm.</a:t>
            </a:r>
            <a:endParaRPr lang="vi-VN" sz="2800" dirty="0" smtClean="0">
              <a:latin typeface="Times New Roman" pitchFamily="18" charset="0"/>
              <a:cs typeface="Times New Roman" pitchFamily="18" charset="0"/>
            </a:endParaRPr>
          </a:p>
          <a:p>
            <a:pPr algn="just"/>
            <a:r>
              <a:rPr lang="en-US" sz="2800" i="1" dirty="0" smtClean="0">
                <a:latin typeface="Times New Roman" pitchFamily="18" charset="0"/>
                <a:cs typeface="Times New Roman" pitchFamily="18" charset="0"/>
              </a:rPr>
              <a:t>	</a:t>
            </a:r>
            <a:r>
              <a:rPr lang="vi-VN" sz="2800" i="1" dirty="0" smtClean="0">
                <a:latin typeface="Times New Roman" pitchFamily="18" charset="0"/>
                <a:cs typeface="Times New Roman" pitchFamily="18" charset="0"/>
              </a:rPr>
              <a:t>Nhưng rồi anh ta cũng khoe được áo với một người rằng: “Từ lúc tôi mặc chiếc áo mới này, tôi chả thấy con lợn nào chạy qua cả</a:t>
            </a:r>
            <a:r>
              <a:rPr lang="en-US" sz="2800" i="1" dirty="0" smtClean="0">
                <a:latin typeface="Times New Roman" pitchFamily="18" charset="0"/>
                <a:cs typeface="Times New Roman" pitchFamily="18" charset="0"/>
              </a:rPr>
              <a:t>”.</a:t>
            </a:r>
            <a:r>
              <a:rPr lang="vi-VN" sz="2800" i="1" dirty="0" smtClean="0">
                <a:latin typeface="Times New Roman" pitchFamily="18" charset="0"/>
                <a:cs typeface="Times New Roman" pitchFamily="18" charset="0"/>
              </a:rPr>
              <a:t> Đấy là </a:t>
            </a:r>
            <a:r>
              <a:rPr lang="en-US" sz="2800" i="1" dirty="0">
                <a:latin typeface="Times New Roman" pitchFamily="18" charset="0"/>
                <a:cs typeface="Times New Roman" pitchFamily="18" charset="0"/>
              </a:rPr>
              <a:t>d</a:t>
            </a:r>
            <a:r>
              <a:rPr lang="vi-VN" sz="2800" i="1" dirty="0" smtClean="0">
                <a:latin typeface="Times New Roman" pitchFamily="18" charset="0"/>
                <a:cs typeface="Times New Roman" pitchFamily="18" charset="0"/>
              </a:rPr>
              <a:t>o người kia tính cũng hay khoe, bỗng không biết từ đâu tất tưởi chạy đến hỏi anh ta: “Bác có thấy con lợn cưới của tôi chạy qua đây không?”</a:t>
            </a:r>
            <a:r>
              <a:rPr lang="en-US" sz="2800" i="1"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p:txBody>
      </p:sp>
      <p:sp>
        <p:nvSpPr>
          <p:cNvPr id="23" name="TextBox 22"/>
          <p:cNvSpPr txBox="1"/>
          <p:nvPr/>
        </p:nvSpPr>
        <p:spPr>
          <a:xfrm>
            <a:off x="8610600" y="0"/>
            <a:ext cx="1967205" cy="646331"/>
          </a:xfrm>
          <a:prstGeom prst="rect">
            <a:avLst/>
          </a:prstGeom>
          <a:noFill/>
        </p:spPr>
        <p:txBody>
          <a:bodyPr wrap="none" rtlCol="0">
            <a:spAutoFit/>
          </a:bodyPr>
          <a:lstStyle/>
          <a:p>
            <a:r>
              <a:rPr lang="en-US" sz="3600" b="1" dirty="0" err="1" smtClean="0">
                <a:effectLst>
                  <a:outerShdw blurRad="38100" dist="38100" dir="2700000" algn="tl">
                    <a:srgbClr val="000000">
                      <a:alpha val="43137"/>
                    </a:srgbClr>
                  </a:outerShdw>
                </a:effectLst>
                <a:latin typeface="Times New Roman" pitchFamily="18" charset="0"/>
                <a:cs typeface="Times New Roman" pitchFamily="18" charset="0"/>
              </a:rPr>
              <a:t>Nhận</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effectLst>
                  <a:outerShdw blurRad="38100" dist="38100" dir="2700000" algn="tl">
                    <a:srgbClr val="000000">
                      <a:alpha val="43137"/>
                    </a:srgbClr>
                  </a:outerShdw>
                </a:effectLst>
                <a:latin typeface="Times New Roman" pitchFamily="18" charset="0"/>
                <a:cs typeface="Times New Roman" pitchFamily="18" charset="0"/>
              </a:rPr>
              <a:t>xét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1"/>
          <p:cNvSpPr>
            <a:spLocks noChangeArrowheads="1"/>
          </p:cNvSpPr>
          <p:nvPr/>
        </p:nvSpPr>
        <p:spPr bwMode="auto">
          <a:xfrm>
            <a:off x="6743700" y="836117"/>
            <a:ext cx="54483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Tx/>
              <a:buChar char="-"/>
            </a:pPr>
            <a:r>
              <a:rPr lang="en-US" sz="2800" i="1" dirty="0" smtClean="0">
                <a:solidFill>
                  <a:srgbClr val="000000"/>
                </a:solidFill>
                <a:latin typeface="Times New Roman" pitchFamily="18" charset="0"/>
                <a:ea typeface="Times New Roman" pitchFamily="18" charset="0"/>
                <a:cs typeface="Times New Roman" pitchFamily="18" charset="0"/>
              </a:rPr>
              <a:t> Câu chuyện có bố cục, nhưng bố cục chưa hợp lí:</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p:txBody>
      </p:sp>
      <p:sp>
        <p:nvSpPr>
          <p:cNvPr id="25" name="Rectangle 1"/>
          <p:cNvSpPr>
            <a:spLocks noChangeArrowheads="1"/>
          </p:cNvSpPr>
          <p:nvPr/>
        </p:nvSpPr>
        <p:spPr bwMode="auto">
          <a:xfrm>
            <a:off x="7029052" y="2669605"/>
            <a:ext cx="429058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800" b="1" i="1" dirty="0">
                <a:solidFill>
                  <a:srgbClr val="000000"/>
                </a:solidFill>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Hiệu</a:t>
            </a:r>
            <a:r>
              <a:rPr kumimoji="0" lang="en-US" sz="2800" b="1"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quả phê phán giảm</a:t>
            </a:r>
            <a:endParaRPr kumimoji="0" lang="en-US" sz="28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endParaRPr>
          </a:p>
        </p:txBody>
      </p:sp>
      <p:sp>
        <p:nvSpPr>
          <p:cNvPr id="27" name="Rectangle 1"/>
          <p:cNvSpPr>
            <a:spLocks noChangeArrowheads="1"/>
          </p:cNvSpPr>
          <p:nvPr/>
        </p:nvSpPr>
        <p:spPr bwMode="auto">
          <a:xfrm>
            <a:off x="6972300" y="1927832"/>
            <a:ext cx="509397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8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Không</a:t>
            </a:r>
            <a:r>
              <a:rPr kumimoji="0" lang="en-US" sz="2800" b="0"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tạo</a:t>
            </a:r>
            <a:r>
              <a:rPr kumimoji="0" lang="en-US" sz="2800" b="0"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ra</a:t>
            </a:r>
            <a:r>
              <a:rPr kumimoji="0" lang="en-US" sz="2800" b="0"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tiếng</a:t>
            </a:r>
            <a:r>
              <a:rPr kumimoji="0" lang="en-US" sz="2800" b="0"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cười</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p:txBody>
      </p:sp>
      <p:sp>
        <p:nvSpPr>
          <p:cNvPr id="28" name="矩形: 圆角 7">
            <a:extLst>
              <a:ext uri="{FF2B5EF4-FFF2-40B4-BE49-F238E27FC236}">
                <a16:creationId xmlns="" xmlns:a16="http://schemas.microsoft.com/office/drawing/2014/main" id="{14253254-B189-4DA9-8F81-6D1FCEFD407B}"/>
              </a:ext>
            </a:extLst>
          </p:cNvPr>
          <p:cNvSpPr/>
          <p:nvPr/>
        </p:nvSpPr>
        <p:spPr>
          <a:xfrm>
            <a:off x="8633460" y="562218"/>
            <a:ext cx="1817817" cy="45719"/>
          </a:xfrm>
          <a:prstGeom prst="round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10">
            <a:extLst>
              <a:ext uri="{FF2B5EF4-FFF2-40B4-BE49-F238E27FC236}">
                <a16:creationId xmlns="" xmlns:a16="http://schemas.microsoft.com/office/drawing/2014/main" id="{7153F952-30EE-4AEC-9858-34BB0E288155}"/>
              </a:ext>
            </a:extLst>
          </p:cNvPr>
          <p:cNvSpPr/>
          <p:nvPr/>
        </p:nvSpPr>
        <p:spPr>
          <a:xfrm>
            <a:off x="6413500" y="0"/>
            <a:ext cx="238760" cy="6858000"/>
          </a:xfrm>
          <a:prstGeom prst="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Picture 31" descr="—Pngtree—cute little pig_2950357.png"/>
          <p:cNvPicPr>
            <a:picLocks noChangeAspect="1"/>
          </p:cNvPicPr>
          <p:nvPr/>
        </p:nvPicPr>
        <p:blipFill>
          <a:blip r:embed="rId3"/>
          <a:stretch>
            <a:fillRect/>
          </a:stretch>
        </p:blipFill>
        <p:spPr>
          <a:xfrm>
            <a:off x="10252710" y="3477975"/>
            <a:ext cx="1939290" cy="3380025"/>
          </a:xfrm>
          <a:prstGeom prst="rect">
            <a:avLst/>
          </a:prstGeom>
        </p:spPr>
      </p:pic>
    </p:spTree>
    <p:extLst>
      <p:ext uri="{BB962C8B-B14F-4D97-AF65-F5344CB8AC3E}">
        <p14:creationId xmlns:p14="http://schemas.microsoft.com/office/powerpoint/2010/main" val="34957336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trips(down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amond(in)">
                                      <p:cBhvr>
                                        <p:cTn id="15" dur="2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strips(downLeft)">
                                      <p:cBhvr>
                                        <p:cTn id="20" dur="500"/>
                                        <p:tgtEl>
                                          <p:spTgt spid="28"/>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strips(down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amond(in)">
                                      <p:cBhvr>
                                        <p:cTn id="33" dur="2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amond(in)">
                                      <p:cBhvr>
                                        <p:cTn id="3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25" grpId="0"/>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椭圆 2">
            <a:extLst>
              <a:ext uri="{FF2B5EF4-FFF2-40B4-BE49-F238E27FC236}">
                <a16:creationId xmlns="" xmlns:a16="http://schemas.microsoft.com/office/drawing/2014/main" id="{8FBFCD77-7F05-4A24-95DA-D74A82BAE816}"/>
              </a:ext>
            </a:extLst>
          </p:cNvPr>
          <p:cNvSpPr/>
          <p:nvPr/>
        </p:nvSpPr>
        <p:spPr>
          <a:xfrm>
            <a:off x="1270327" y="1497535"/>
            <a:ext cx="3982065" cy="3952568"/>
          </a:xfrm>
          <a:prstGeom prst="ellipse">
            <a:avLst/>
          </a:prstGeom>
          <a:noFill/>
          <a:ln w="92075">
            <a:solidFill>
              <a:srgbClr val="9CB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 xmlns:a16="http://schemas.microsoft.com/office/drawing/2014/main" id="{C51B0C71-5EEC-40E9-AC80-74553F06A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005" y="2865857"/>
            <a:ext cx="2670709" cy="3692224"/>
          </a:xfrm>
          <a:prstGeom prst="rect">
            <a:avLst/>
          </a:prstGeom>
        </p:spPr>
      </p:pic>
      <p:sp>
        <p:nvSpPr>
          <p:cNvPr id="5" name="椭圆 4">
            <a:extLst>
              <a:ext uri="{FF2B5EF4-FFF2-40B4-BE49-F238E27FC236}">
                <a16:creationId xmlns="" xmlns:a16="http://schemas.microsoft.com/office/drawing/2014/main" id="{AFD9CE63-16A1-4679-B51E-6EA2EC56A938}"/>
              </a:ext>
            </a:extLst>
          </p:cNvPr>
          <p:cNvSpPr/>
          <p:nvPr/>
        </p:nvSpPr>
        <p:spPr>
          <a:xfrm>
            <a:off x="5613839" y="1982470"/>
            <a:ext cx="825062" cy="648970"/>
          </a:xfrm>
          <a:prstGeom prst="ellipse">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Times New Roman" pitchFamily="18" charset="0"/>
                <a:cs typeface="Times New Roman" pitchFamily="18" charset="0"/>
              </a:rPr>
              <a:t>01</a:t>
            </a:r>
            <a:endParaRPr lang="zh-CN" alt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Cloud Callout 18"/>
          <p:cNvSpPr/>
          <p:nvPr/>
        </p:nvSpPr>
        <p:spPr>
          <a:xfrm>
            <a:off x="851339" y="2148840"/>
            <a:ext cx="5583752" cy="215721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fontAlgn="base">
              <a:spcBef>
                <a:spcPct val="0"/>
              </a:spcBef>
              <a:spcAft>
                <a:spcPct val="0"/>
              </a:spcAft>
            </a:pPr>
            <a:r>
              <a:rPr lang="vi-VN" sz="3000" b="1" i="1" dirty="0" smtClean="0">
                <a:solidFill>
                  <a:srgbClr val="000000"/>
                </a:solidFill>
                <a:latin typeface="+mj-lt"/>
                <a:ea typeface="Times New Roman" pitchFamily="18" charset="0"/>
                <a:cs typeface="Times New Roman" pitchFamily="18" charset="0"/>
              </a:rPr>
              <a:t>Vậy điều kiện để bố cục được rành mạch, hợp l</a:t>
            </a:r>
            <a:r>
              <a:rPr lang="en-US" sz="3000" b="1" i="1" dirty="0">
                <a:solidFill>
                  <a:srgbClr val="000000"/>
                </a:solidFill>
                <a:latin typeface="+mj-lt"/>
                <a:ea typeface="Times New Roman" pitchFamily="18" charset="0"/>
                <a:cs typeface="Times New Roman" pitchFamily="18" charset="0"/>
              </a:rPr>
              <a:t>í</a:t>
            </a:r>
            <a:r>
              <a:rPr lang="vi-VN" sz="3000" b="1" i="1" dirty="0" smtClean="0">
                <a:solidFill>
                  <a:srgbClr val="000000"/>
                </a:solidFill>
                <a:latin typeface="+mj-lt"/>
                <a:ea typeface="Times New Roman" pitchFamily="18" charset="0"/>
                <a:cs typeface="Times New Roman" pitchFamily="18" charset="0"/>
              </a:rPr>
              <a:t> là gì?</a:t>
            </a:r>
            <a:endParaRPr lang="vi-VN" sz="3000" dirty="0" smtClean="0">
              <a:solidFill>
                <a:schemeClr val="tx1"/>
              </a:solidFill>
              <a:latin typeface="+mj-lt"/>
              <a:cs typeface="Arial" pitchFamily="34" charset="0"/>
            </a:endParaRPr>
          </a:p>
        </p:txBody>
      </p:sp>
      <p:pic>
        <p:nvPicPr>
          <p:cNvPr id="20" name="Picture 19" descr="b147407057c3e2541113905c55f403a2.png"/>
          <p:cNvPicPr>
            <a:picLocks noChangeAspect="1"/>
          </p:cNvPicPr>
          <p:nvPr/>
        </p:nvPicPr>
        <p:blipFill>
          <a:blip r:embed="rId4"/>
          <a:srcRect l="20000" r="26667"/>
          <a:stretch>
            <a:fillRect/>
          </a:stretch>
        </p:blipFill>
        <p:spPr>
          <a:xfrm>
            <a:off x="0" y="4114800"/>
            <a:ext cx="1988850" cy="2971800"/>
          </a:xfrm>
          <a:prstGeom prst="rect">
            <a:avLst/>
          </a:prstGeom>
        </p:spPr>
      </p:pic>
      <p:sp>
        <p:nvSpPr>
          <p:cNvPr id="24579" name="Rectangle 3"/>
          <p:cNvSpPr>
            <a:spLocks noChangeArrowheads="1"/>
          </p:cNvSpPr>
          <p:nvPr/>
        </p:nvSpPr>
        <p:spPr bwMode="auto">
          <a:xfrm>
            <a:off x="6631502" y="1480863"/>
            <a:ext cx="50596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N</a:t>
            </a:r>
            <a:r>
              <a:rPr lang="en-US" sz="2800" dirty="0" smtClean="0">
                <a:solidFill>
                  <a:srgbClr val="FF0000"/>
                </a:solidFill>
                <a:latin typeface="+mj-lt"/>
                <a:ea typeface="Times New Roman" pitchFamily="18" charset="0"/>
                <a:cs typeface="Times New Roman" pitchFamily="18" charset="0"/>
              </a:rPr>
              <a:t>ội dung</a:t>
            </a: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 các phần</a:t>
            </a:r>
            <a:r>
              <a:rPr kumimoji="0" lang="en-US" sz="2800" b="0" i="0" u="none" strike="noStrike" cap="none" normalizeH="0" baseline="0" dirty="0" smtClean="0">
                <a:ln>
                  <a:noFill/>
                </a:ln>
                <a:solidFill>
                  <a:srgbClr val="FF0000"/>
                </a:solidFill>
                <a:effectLst/>
                <a:latin typeface="+mj-lt"/>
                <a:ea typeface="Times New Roman" pitchFamily="18" charset="0"/>
                <a:cs typeface="Times New Roman" pitchFamily="18" charset="0"/>
              </a:rPr>
              <a:t>, các</a:t>
            </a:r>
            <a:r>
              <a:rPr kumimoji="0" lang="en-US" sz="2800" b="0" i="0" u="none" strike="noStrike" cap="none" normalizeH="0" dirty="0" smtClean="0">
                <a:ln>
                  <a:noFill/>
                </a:ln>
                <a:solidFill>
                  <a:srgbClr val="FF0000"/>
                </a:solidFill>
                <a:effectLst/>
                <a:latin typeface="+mj-lt"/>
                <a:ea typeface="Times New Roman" pitchFamily="18" charset="0"/>
                <a:cs typeface="Times New Roman" pitchFamily="18" charset="0"/>
              </a:rPr>
              <a:t> đoạn</a:t>
            </a: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 phải thống nhất</a:t>
            </a:r>
            <a:r>
              <a:rPr kumimoji="0" lang="en-US" sz="2800" b="0" i="0" u="none" strike="noStrike" cap="none" normalizeH="0" dirty="0" smtClean="0">
                <a:ln>
                  <a:noFill/>
                </a:ln>
                <a:solidFill>
                  <a:srgbClr val="FF0000"/>
                </a:solidFill>
                <a:effectLst/>
                <a:latin typeface="+mj-lt"/>
                <a:ea typeface="Times New Roman" pitchFamily="18" charset="0"/>
                <a:cs typeface="Times New Roman" pitchFamily="18" charset="0"/>
              </a:rPr>
              <a:t> </a:t>
            </a: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chặt chẽ</a:t>
            </a:r>
            <a:r>
              <a:rPr kumimoji="0" lang="en-US" sz="2800" b="0" i="0" u="none" strike="noStrike" cap="none" normalizeH="0" baseline="0" dirty="0" smtClean="0">
                <a:ln>
                  <a:noFill/>
                </a:ln>
                <a:solidFill>
                  <a:srgbClr val="FF0000"/>
                </a:solidFill>
                <a:effectLst/>
                <a:latin typeface="+mj-lt"/>
                <a:ea typeface="Times New Roman" pitchFamily="18" charset="0"/>
                <a:cs typeface="Times New Roman" pitchFamily="18" charset="0"/>
              </a:rPr>
              <a:t> với</a:t>
            </a:r>
            <a:r>
              <a:rPr kumimoji="0" lang="en-US" sz="2800" b="0" i="0" u="none" strike="noStrike" cap="none" normalizeH="0" dirty="0" smtClean="0">
                <a:ln>
                  <a:noFill/>
                </a:ln>
                <a:solidFill>
                  <a:srgbClr val="FF0000"/>
                </a:solidFill>
                <a:effectLst/>
                <a:latin typeface="+mj-lt"/>
                <a:ea typeface="Times New Roman" pitchFamily="18" charset="0"/>
                <a:cs typeface="Times New Roman" pitchFamily="18" charset="0"/>
              </a:rPr>
              <a:t> nhau</a:t>
            </a: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lang="en-US" sz="2800" dirty="0" smtClean="0">
                <a:solidFill>
                  <a:srgbClr val="FF0000"/>
                </a:solidFill>
                <a:latin typeface="+mj-lt"/>
                <a:ea typeface="Times New Roman" pitchFamily="18" charset="0"/>
                <a:cs typeface="Times New Roman" pitchFamily="18" charset="0"/>
              </a:rPr>
              <a:t>đồng thời phải có sự phân biệt</a:t>
            </a: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 rạch r</a:t>
            </a:r>
            <a:r>
              <a:rPr lang="en-US" sz="2800" dirty="0" err="1" smtClean="0">
                <a:solidFill>
                  <a:srgbClr val="FF0000"/>
                </a:solidFill>
                <a:latin typeface="+mj-lt"/>
                <a:ea typeface="Times New Roman" pitchFamily="18" charset="0"/>
                <a:cs typeface="Times New Roman" pitchFamily="18" charset="0"/>
              </a:rPr>
              <a:t>òi</a:t>
            </a: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a:t>
            </a:r>
            <a:endParaRPr kumimoji="0" lang="en-US" sz="2800" b="0" i="0" u="none" strike="noStrike" cap="none" normalizeH="0" baseline="0" dirty="0" smtClean="0">
              <a:ln>
                <a:noFill/>
              </a:ln>
              <a:solidFill>
                <a:srgbClr val="FF0000"/>
              </a:solidFill>
              <a:effectLst/>
              <a:latin typeface="+mj-lt"/>
              <a:cs typeface="Arial" pitchFamily="34" charset="0"/>
            </a:endParaRPr>
          </a:p>
        </p:txBody>
      </p:sp>
      <p:sp>
        <p:nvSpPr>
          <p:cNvPr id="23" name="Rectangle 3"/>
          <p:cNvSpPr>
            <a:spLocks noChangeArrowheads="1"/>
          </p:cNvSpPr>
          <p:nvPr/>
        </p:nvSpPr>
        <p:spPr bwMode="auto">
          <a:xfrm>
            <a:off x="1695009" y="483870"/>
            <a:ext cx="900759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smtClean="0">
                <a:ln>
                  <a:noFill/>
                </a:ln>
                <a:solidFill>
                  <a:srgbClr val="FF0000"/>
                </a:solidFill>
                <a:effectLst/>
                <a:latin typeface="+mj-lt"/>
                <a:ea typeface="Times New Roman" pitchFamily="18" charset="0"/>
                <a:cs typeface="Times New Roman" pitchFamily="18" charset="0"/>
              </a:rPr>
              <a:t>Điều kiện để bố cục được rành mạch</a:t>
            </a:r>
            <a:r>
              <a:rPr lang="en-US" sz="3200" b="1" dirty="0">
                <a:solidFill>
                  <a:srgbClr val="FF0000"/>
                </a:solidFill>
                <a:latin typeface="+mj-lt"/>
                <a:ea typeface="Times New Roman" pitchFamily="18" charset="0"/>
                <a:cs typeface="Times New Roman" pitchFamily="18" charset="0"/>
              </a:rPr>
              <a:t>,</a:t>
            </a:r>
            <a:r>
              <a:rPr kumimoji="0" lang="vi-VN" sz="3200" b="1" i="0" u="none" strike="noStrike" cap="none" normalizeH="0" baseline="0" dirty="0" smtClean="0">
                <a:ln>
                  <a:noFill/>
                </a:ln>
                <a:solidFill>
                  <a:srgbClr val="FF0000"/>
                </a:solidFill>
                <a:effectLst/>
                <a:latin typeface="+mj-lt"/>
                <a:ea typeface="Times New Roman" pitchFamily="18" charset="0"/>
                <a:cs typeface="Times New Roman" pitchFamily="18" charset="0"/>
              </a:rPr>
              <a:t> hợp lí</a:t>
            </a:r>
            <a:r>
              <a:rPr kumimoji="0" lang="vi-VN" sz="3200" b="1" i="1" u="none" strike="noStrike" cap="none" normalizeH="0" baseline="0" dirty="0" smtClean="0">
                <a:ln>
                  <a:noFill/>
                </a:ln>
                <a:solidFill>
                  <a:srgbClr val="FF000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rgbClr val="FF0000"/>
              </a:solidFill>
              <a:effectLst/>
              <a:latin typeface="+mj-lt"/>
              <a:cs typeface="Arial" pitchFamily="34" charset="0"/>
            </a:endParaRPr>
          </a:p>
        </p:txBody>
      </p:sp>
      <p:sp>
        <p:nvSpPr>
          <p:cNvPr id="24" name="Rectangle 3"/>
          <p:cNvSpPr>
            <a:spLocks noChangeArrowheads="1"/>
          </p:cNvSpPr>
          <p:nvPr/>
        </p:nvSpPr>
        <p:spPr bwMode="auto">
          <a:xfrm>
            <a:off x="6713220" y="3948886"/>
            <a:ext cx="505968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Tr</a:t>
            </a:r>
            <a:r>
              <a:rPr lang="en-US" sz="2800" dirty="0" err="1" smtClean="0">
                <a:solidFill>
                  <a:srgbClr val="FF0000"/>
                </a:solidFill>
                <a:latin typeface="+mj-lt"/>
                <a:ea typeface="Times New Roman" pitchFamily="18" charset="0"/>
                <a:cs typeface="Times New Roman" pitchFamily="18" charset="0"/>
              </a:rPr>
              <a:t>ình</a:t>
            </a: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 tự </a:t>
            </a:r>
            <a:r>
              <a:rPr lang="en-US" sz="2800" dirty="0">
                <a:solidFill>
                  <a:srgbClr val="FF0000"/>
                </a:solidFill>
                <a:latin typeface="+mj-lt"/>
                <a:ea typeface="Times New Roman" pitchFamily="18" charset="0"/>
                <a:cs typeface="Times New Roman" pitchFamily="18" charset="0"/>
              </a:rPr>
              <a:t>x</a:t>
            </a: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ếp </a:t>
            </a:r>
            <a:r>
              <a:rPr lang="en-US" sz="2800" dirty="0" smtClean="0">
                <a:solidFill>
                  <a:srgbClr val="FF0000"/>
                </a:solidFill>
                <a:latin typeface="+mj-lt"/>
                <a:ea typeface="Times New Roman" pitchFamily="18" charset="0"/>
                <a:cs typeface="Times New Roman" pitchFamily="18" charset="0"/>
              </a:rPr>
              <a:t>đặt </a:t>
            </a: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các phần</a:t>
            </a:r>
            <a:r>
              <a:rPr kumimoji="0" lang="en-US" sz="2800" b="0" i="0" u="none" strike="noStrike" cap="none" normalizeH="0" baseline="0" dirty="0" smtClean="0">
                <a:ln>
                  <a:noFill/>
                </a:ln>
                <a:solidFill>
                  <a:srgbClr val="FF0000"/>
                </a:solidFill>
                <a:effectLst/>
                <a:latin typeface="+mj-lt"/>
                <a:ea typeface="Times New Roman" pitchFamily="18" charset="0"/>
                <a:cs typeface="Times New Roman" pitchFamily="18" charset="0"/>
              </a:rPr>
              <a:t>, các</a:t>
            </a:r>
            <a:r>
              <a:rPr kumimoji="0" lang="en-US" sz="2800" b="0" i="0" u="none" strike="noStrike" cap="none" normalizeH="0" dirty="0" smtClean="0">
                <a:ln>
                  <a:noFill/>
                </a:ln>
                <a:solidFill>
                  <a:srgbClr val="FF0000"/>
                </a:solidFill>
                <a:effectLst/>
                <a:latin typeface="+mj-lt"/>
                <a:ea typeface="Times New Roman" pitchFamily="18" charset="0"/>
                <a:cs typeface="Times New Roman" pitchFamily="18" charset="0"/>
              </a:rPr>
              <a:t> đoạn</a:t>
            </a:r>
            <a:r>
              <a:rPr kumimoji="0" lang="vi-VN" sz="2800" b="0" i="0" u="none" strike="noStrike" cap="none" normalizeH="0" baseline="0" dirty="0" smtClean="0">
                <a:ln>
                  <a:noFill/>
                </a:ln>
                <a:solidFill>
                  <a:srgbClr val="FF0000"/>
                </a:solidFill>
                <a:effectLst/>
                <a:latin typeface="+mj-lt"/>
                <a:ea typeface="Times New Roman" pitchFamily="18" charset="0"/>
                <a:cs typeface="Times New Roman" pitchFamily="18" charset="0"/>
              </a:rPr>
              <a:t> phải đạt được mục đích giao tiếp</a:t>
            </a:r>
            <a:endParaRPr kumimoji="0" lang="vi-VN" sz="2800" b="0" i="0" u="none" strike="noStrike" cap="none" normalizeH="0" baseline="0" dirty="0" smtClean="0">
              <a:ln>
                <a:noFill/>
              </a:ln>
              <a:solidFill>
                <a:srgbClr val="FF0000"/>
              </a:solidFill>
              <a:effectLst/>
              <a:latin typeface="+mj-lt"/>
              <a:cs typeface="Arial" pitchFamily="34" charset="0"/>
            </a:endParaRPr>
          </a:p>
        </p:txBody>
      </p:sp>
      <p:sp>
        <p:nvSpPr>
          <p:cNvPr id="25" name="椭圆 4">
            <a:extLst>
              <a:ext uri="{FF2B5EF4-FFF2-40B4-BE49-F238E27FC236}">
                <a16:creationId xmlns="" xmlns:a16="http://schemas.microsoft.com/office/drawing/2014/main" id="{AFD9CE63-16A1-4679-B51E-6EA2EC56A938}"/>
              </a:ext>
            </a:extLst>
          </p:cNvPr>
          <p:cNvSpPr/>
          <p:nvPr/>
        </p:nvSpPr>
        <p:spPr>
          <a:xfrm>
            <a:off x="5613839" y="4258310"/>
            <a:ext cx="825062" cy="648970"/>
          </a:xfrm>
          <a:prstGeom prst="ellipse">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effectLst>
                  <a:outerShdw blurRad="38100" dist="38100" dir="2700000" algn="tl">
                    <a:srgbClr val="000000">
                      <a:alpha val="43137"/>
                    </a:srgbClr>
                  </a:outerShdw>
                </a:effectLst>
                <a:latin typeface="Times New Roman" pitchFamily="18" charset="0"/>
                <a:cs typeface="Times New Roman" pitchFamily="18" charset="0"/>
              </a:rPr>
              <a:t>02</a:t>
            </a:r>
            <a:endParaRPr lang="zh-CN" alt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6" name="Straight Connector 5"/>
          <p:cNvCxnSpPr/>
          <p:nvPr/>
        </p:nvCxnSpPr>
        <p:spPr>
          <a:xfrm>
            <a:off x="7709338" y="2388804"/>
            <a:ext cx="315310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13220" y="3296745"/>
            <a:ext cx="27303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538079" y="4907280"/>
            <a:ext cx="315310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13220" y="5333881"/>
            <a:ext cx="136516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1895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heel(4)">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Horizontal)">
                                      <p:cBhvr>
                                        <p:cTn id="26" dur="500"/>
                                        <p:tgtEl>
                                          <p:spTgt spid="5"/>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24579"/>
                                        </p:tgtEl>
                                        <p:attrNameLst>
                                          <p:attrName>style.visibility</p:attrName>
                                        </p:attrNameLst>
                                      </p:cBhvr>
                                      <p:to>
                                        <p:strVal val="visible"/>
                                      </p:to>
                                    </p:set>
                                    <p:animEffect transition="in" filter="barn(inHorizontal)">
                                      <p:cBhvr>
                                        <p:cTn id="29" dur="500"/>
                                        <p:tgtEl>
                                          <p:spTgt spid="2457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Horizontal)">
                                      <p:cBhvr>
                                        <p:cTn id="34" dur="500"/>
                                        <p:tgtEl>
                                          <p:spTgt spid="24"/>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Horizont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19" grpId="1" animBg="1"/>
      <p:bldP spid="24579" grpId="0"/>
      <p:bldP spid="23" grpId="0"/>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C2E64FB-C139-4244-A57E-40D9F9E64FD5}"/>
              </a:ext>
            </a:extLst>
          </p:cNvPr>
          <p:cNvSpPr/>
          <p:nvPr/>
        </p:nvSpPr>
        <p:spPr>
          <a:xfrm>
            <a:off x="4070350" y="1516380"/>
            <a:ext cx="4051300" cy="53213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8">
            <a:extLst>
              <a:ext uri="{FF2B5EF4-FFF2-40B4-BE49-F238E27FC236}">
                <a16:creationId xmlns="" xmlns:a16="http://schemas.microsoft.com/office/drawing/2014/main" id="{72A4B020-B37A-4BEE-B7B3-0BD4483B9752}"/>
              </a:ext>
            </a:extLst>
          </p:cNvPr>
          <p:cNvSpPr/>
          <p:nvPr/>
        </p:nvSpPr>
        <p:spPr>
          <a:xfrm>
            <a:off x="0" y="-1"/>
            <a:ext cx="801362" cy="771631"/>
          </a:xfrm>
          <a:prstGeom prst="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3</a:t>
            </a:r>
            <a:endParaRPr lang="zh-CN" altLang="en-US" sz="4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文本框 29">
            <a:extLst>
              <a:ext uri="{FF2B5EF4-FFF2-40B4-BE49-F238E27FC236}">
                <a16:creationId xmlns="" xmlns:a16="http://schemas.microsoft.com/office/drawing/2014/main" id="{C377891E-C29F-4126-9AF2-67DC6C1DD01E}"/>
              </a:ext>
            </a:extLst>
          </p:cNvPr>
          <p:cNvSpPr txBox="1"/>
          <p:nvPr/>
        </p:nvSpPr>
        <p:spPr>
          <a:xfrm>
            <a:off x="801362" y="2190"/>
            <a:ext cx="10297168" cy="769441"/>
          </a:xfrm>
          <a:prstGeom prst="rect">
            <a:avLst/>
          </a:prstGeom>
          <a:noFill/>
        </p:spPr>
        <p:txBody>
          <a:bodyPr wrap="square" rtlCol="0">
            <a:spAutoFit/>
          </a:bodyPr>
          <a:lstStyle/>
          <a:p>
            <a:r>
              <a:rPr lang="en-US" altLang="zh-CN" sz="4400" b="1" spc="300" dirty="0" smtClean="0">
                <a:solidFill>
                  <a:srgbClr val="FF0000"/>
                </a:solidFill>
                <a:effectLst>
                  <a:outerShdw blurRad="38100" dist="38100" dir="2700000" algn="tl">
                    <a:srgbClr val="000000">
                      <a:alpha val="43137"/>
                    </a:srgbClr>
                  </a:outerShdw>
                </a:effectLst>
                <a:latin typeface="Times New Roman" pitchFamily="18" charset="0"/>
                <a:ea typeface="幼圆" panose="02010509060101010101" pitchFamily="49" charset="-122"/>
                <a:cs typeface="Times New Roman" pitchFamily="18" charset="0"/>
              </a:rPr>
              <a:t>Các phần của bố cục:</a:t>
            </a:r>
            <a:endParaRPr lang="zh-CN" altLang="en-US" sz="4400" b="1" spc="300" dirty="0">
              <a:solidFill>
                <a:srgbClr val="FF0000"/>
              </a:solidFill>
              <a:effectLst>
                <a:outerShdw blurRad="38100" dist="38100" dir="2700000" algn="tl">
                  <a:srgbClr val="000000">
                    <a:alpha val="43137"/>
                  </a:srgbClr>
                </a:outerShdw>
              </a:effectLst>
              <a:latin typeface="Times New Roman" pitchFamily="18" charset="0"/>
              <a:ea typeface="幼圆" panose="02010509060101010101" pitchFamily="49" charset="-122"/>
              <a:cs typeface="Times New Roman" pitchFamily="18" charset="0"/>
            </a:endParaRPr>
          </a:p>
        </p:txBody>
      </p:sp>
      <p:sp>
        <p:nvSpPr>
          <p:cNvPr id="19" name="Rectangle 18"/>
          <p:cNvSpPr/>
          <p:nvPr/>
        </p:nvSpPr>
        <p:spPr>
          <a:xfrm>
            <a:off x="400681" y="1217696"/>
            <a:ext cx="3430340" cy="584775"/>
          </a:xfrm>
          <a:prstGeom prst="rect">
            <a:avLst/>
          </a:prstGeom>
        </p:spPr>
        <p:txBody>
          <a:bodyPr wrap="square">
            <a:spAutoFit/>
          </a:bodyPr>
          <a:lstStyle/>
          <a:p>
            <a:r>
              <a:rPr lang="en-US" sz="3200" b="1" dirty="0" smtClean="0">
                <a:latin typeface="Times New Roman" pitchFamily="18" charset="0"/>
                <a:cs typeface="Times New Roman" pitchFamily="18" charset="0"/>
              </a:rPr>
              <a:t>V</a:t>
            </a:r>
            <a:r>
              <a:rPr lang="vi-VN" sz="3200" b="1" dirty="0" smtClean="0">
                <a:latin typeface="+mj-lt"/>
              </a:rPr>
              <a:t>ăn bản miêu tả</a:t>
            </a:r>
          </a:p>
        </p:txBody>
      </p:sp>
      <p:sp>
        <p:nvSpPr>
          <p:cNvPr id="21" name="Rectangle 20"/>
          <p:cNvSpPr/>
          <p:nvPr/>
        </p:nvSpPr>
        <p:spPr>
          <a:xfrm>
            <a:off x="194310" y="2061681"/>
            <a:ext cx="3806190" cy="1077218"/>
          </a:xfrm>
          <a:prstGeom prst="rect">
            <a:avLst/>
          </a:prstGeom>
        </p:spPr>
        <p:txBody>
          <a:bodyPr wrap="square">
            <a:spAutoFit/>
          </a:bodyPr>
          <a:lstStyle/>
          <a:p>
            <a:pPr algn="just">
              <a:buFont typeface="Wingdings" pitchFamily="2" charset="2"/>
              <a:buChar char="v"/>
            </a:pPr>
            <a:r>
              <a:rPr lang="en-US" sz="3200" dirty="0" smtClean="0">
                <a:latin typeface="+mj-lt"/>
              </a:rPr>
              <a:t> </a:t>
            </a:r>
            <a:r>
              <a:rPr lang="vi-VN" sz="3200" dirty="0" smtClean="0">
                <a:latin typeface="+mj-lt"/>
              </a:rPr>
              <a:t>Mở bài: Giới thiệu đối tượng</a:t>
            </a:r>
          </a:p>
        </p:txBody>
      </p:sp>
      <p:sp>
        <p:nvSpPr>
          <p:cNvPr id="22" name="Rectangle 21"/>
          <p:cNvSpPr/>
          <p:nvPr/>
        </p:nvSpPr>
        <p:spPr>
          <a:xfrm>
            <a:off x="8349545" y="1217696"/>
            <a:ext cx="3688080" cy="584775"/>
          </a:xfrm>
          <a:prstGeom prst="rect">
            <a:avLst/>
          </a:prstGeom>
        </p:spPr>
        <p:txBody>
          <a:bodyPr wrap="square">
            <a:spAutoFit/>
          </a:bodyPr>
          <a:lstStyle/>
          <a:p>
            <a:pPr algn="ctr"/>
            <a:r>
              <a:rPr lang="en-US" sz="3200" b="1" dirty="0" smtClean="0">
                <a:latin typeface="Times New Roman" pitchFamily="18" charset="0"/>
                <a:cs typeface="Times New Roman" pitchFamily="18" charset="0"/>
              </a:rPr>
              <a:t>V</a:t>
            </a:r>
            <a:r>
              <a:rPr lang="vi-VN" sz="3200" b="1" dirty="0" smtClean="0">
                <a:latin typeface="+mj-lt"/>
              </a:rPr>
              <a:t>ăn bản tự sự</a:t>
            </a:r>
          </a:p>
        </p:txBody>
      </p:sp>
      <p:sp>
        <p:nvSpPr>
          <p:cNvPr id="23" name="Rectangle 22"/>
          <p:cNvSpPr/>
          <p:nvPr/>
        </p:nvSpPr>
        <p:spPr>
          <a:xfrm>
            <a:off x="8349545" y="1948754"/>
            <a:ext cx="3688080" cy="1569660"/>
          </a:xfrm>
          <a:prstGeom prst="rect">
            <a:avLst/>
          </a:prstGeom>
        </p:spPr>
        <p:txBody>
          <a:bodyPr wrap="square">
            <a:spAutoFit/>
          </a:bodyPr>
          <a:lstStyle/>
          <a:p>
            <a:pPr algn="just">
              <a:buFont typeface="Wingdings" pitchFamily="2" charset="2"/>
              <a:buChar char="v"/>
            </a:pPr>
            <a:r>
              <a:rPr lang="en-US" sz="3200" dirty="0" smtClean="0">
                <a:latin typeface="+mj-lt"/>
              </a:rPr>
              <a:t> </a:t>
            </a:r>
            <a:r>
              <a:rPr lang="vi-VN" sz="3200" dirty="0" smtClean="0">
                <a:latin typeface="+mj-lt"/>
              </a:rPr>
              <a:t>Mở bài: Giới thiệu </a:t>
            </a:r>
            <a:r>
              <a:rPr lang="en-US" sz="3200" dirty="0" smtClean="0">
                <a:latin typeface="+mj-lt"/>
              </a:rPr>
              <a:t>về nhân vật, sự việc</a:t>
            </a:r>
            <a:endParaRPr lang="vi-VN" sz="3200" dirty="0" smtClean="0">
              <a:latin typeface="+mj-lt"/>
            </a:endParaRPr>
          </a:p>
        </p:txBody>
      </p:sp>
      <p:sp>
        <p:nvSpPr>
          <p:cNvPr id="24" name="Rectangle 23"/>
          <p:cNvSpPr/>
          <p:nvPr/>
        </p:nvSpPr>
        <p:spPr>
          <a:xfrm>
            <a:off x="216082" y="3759824"/>
            <a:ext cx="3806190" cy="1077218"/>
          </a:xfrm>
          <a:prstGeom prst="rect">
            <a:avLst/>
          </a:prstGeom>
        </p:spPr>
        <p:txBody>
          <a:bodyPr wrap="square">
            <a:spAutoFit/>
          </a:bodyPr>
          <a:lstStyle/>
          <a:p>
            <a:pPr>
              <a:buFont typeface="Wingdings" pitchFamily="2" charset="2"/>
              <a:buChar char="v"/>
            </a:pPr>
            <a:r>
              <a:rPr lang="en-US" sz="3200" dirty="0" smtClean="0">
                <a:latin typeface="+mj-lt"/>
              </a:rPr>
              <a:t> </a:t>
            </a:r>
            <a:r>
              <a:rPr lang="vi-VN" sz="3200" dirty="0" smtClean="0">
                <a:latin typeface="+mj-lt"/>
              </a:rPr>
              <a:t>Thân bài: Miêu tả </a:t>
            </a:r>
            <a:r>
              <a:rPr lang="en-US" sz="3200" dirty="0" smtClean="0">
                <a:latin typeface="+mj-lt"/>
              </a:rPr>
              <a:t>chi tiết</a:t>
            </a:r>
            <a:endParaRPr lang="vi-VN" sz="3200" dirty="0" smtClean="0">
              <a:latin typeface="+mj-lt"/>
            </a:endParaRPr>
          </a:p>
        </p:txBody>
      </p:sp>
      <p:sp>
        <p:nvSpPr>
          <p:cNvPr id="25" name="Rectangle 24"/>
          <p:cNvSpPr/>
          <p:nvPr/>
        </p:nvSpPr>
        <p:spPr>
          <a:xfrm>
            <a:off x="201875" y="5091568"/>
            <a:ext cx="3806190" cy="1077218"/>
          </a:xfrm>
          <a:prstGeom prst="rect">
            <a:avLst/>
          </a:prstGeom>
        </p:spPr>
        <p:txBody>
          <a:bodyPr wrap="square">
            <a:spAutoFit/>
          </a:bodyPr>
          <a:lstStyle/>
          <a:p>
            <a:pPr algn="just">
              <a:buFont typeface="Wingdings" pitchFamily="2" charset="2"/>
              <a:buChar char="v"/>
            </a:pPr>
            <a:r>
              <a:rPr lang="en-US" sz="3200" dirty="0" smtClean="0">
                <a:latin typeface="+mj-lt"/>
              </a:rPr>
              <a:t> </a:t>
            </a:r>
            <a:r>
              <a:rPr lang="vi-VN" sz="3200" dirty="0" smtClean="0">
                <a:latin typeface="+mj-lt"/>
              </a:rPr>
              <a:t>Kết bài: Cảm nghĩ về đối tượng</a:t>
            </a:r>
          </a:p>
        </p:txBody>
      </p:sp>
      <p:sp>
        <p:nvSpPr>
          <p:cNvPr id="27" name="Rectangle 26"/>
          <p:cNvSpPr/>
          <p:nvPr/>
        </p:nvSpPr>
        <p:spPr>
          <a:xfrm>
            <a:off x="8383190" y="3905678"/>
            <a:ext cx="3688080" cy="1077218"/>
          </a:xfrm>
          <a:prstGeom prst="rect">
            <a:avLst/>
          </a:prstGeom>
        </p:spPr>
        <p:txBody>
          <a:bodyPr wrap="square">
            <a:spAutoFit/>
          </a:bodyPr>
          <a:lstStyle/>
          <a:p>
            <a:pPr algn="just">
              <a:buFont typeface="Wingdings" pitchFamily="2" charset="2"/>
              <a:buChar char="v"/>
            </a:pPr>
            <a:r>
              <a:rPr lang="en-US" sz="3200" dirty="0" smtClean="0">
                <a:latin typeface="+mj-lt"/>
              </a:rPr>
              <a:t> </a:t>
            </a:r>
            <a:r>
              <a:rPr lang="vi-VN" sz="3200" dirty="0" smtClean="0">
                <a:latin typeface="+mj-lt"/>
              </a:rPr>
              <a:t>Thân bài: </a:t>
            </a:r>
            <a:r>
              <a:rPr lang="en-US" sz="3200" dirty="0" smtClean="0">
                <a:latin typeface="+mj-lt"/>
              </a:rPr>
              <a:t>Kể d</a:t>
            </a:r>
            <a:r>
              <a:rPr lang="vi-VN" sz="3200" dirty="0" smtClean="0">
                <a:latin typeface="+mj-lt"/>
              </a:rPr>
              <a:t>iễn biến</a:t>
            </a:r>
          </a:p>
        </p:txBody>
      </p:sp>
      <p:sp>
        <p:nvSpPr>
          <p:cNvPr id="28" name="Rectangle 27"/>
          <p:cNvSpPr/>
          <p:nvPr/>
        </p:nvSpPr>
        <p:spPr>
          <a:xfrm>
            <a:off x="8393085" y="5486724"/>
            <a:ext cx="3688080" cy="1077218"/>
          </a:xfrm>
          <a:prstGeom prst="rect">
            <a:avLst/>
          </a:prstGeom>
        </p:spPr>
        <p:txBody>
          <a:bodyPr wrap="square">
            <a:spAutoFit/>
          </a:bodyPr>
          <a:lstStyle/>
          <a:p>
            <a:pPr>
              <a:buFont typeface="Wingdings" pitchFamily="2" charset="2"/>
              <a:buChar char="v"/>
            </a:pPr>
            <a:r>
              <a:rPr lang="en-US" sz="3200" dirty="0" smtClean="0">
                <a:latin typeface="+mj-lt"/>
              </a:rPr>
              <a:t> </a:t>
            </a:r>
            <a:r>
              <a:rPr lang="vi-VN" sz="3200" dirty="0" smtClean="0">
                <a:latin typeface="+mj-lt"/>
              </a:rPr>
              <a:t>Kết bài: </a:t>
            </a:r>
            <a:r>
              <a:rPr lang="en-US" sz="3200" dirty="0" smtClean="0">
                <a:latin typeface="+mj-lt"/>
              </a:rPr>
              <a:t>Kể kết cục</a:t>
            </a:r>
            <a:endParaRPr lang="vi-VN" sz="3200" dirty="0" smtClean="0">
              <a:latin typeface="+mj-lt"/>
            </a:endParaRPr>
          </a:p>
        </p:txBody>
      </p:sp>
      <p:sp>
        <p:nvSpPr>
          <p:cNvPr id="31" name="Cloud Callout 30"/>
          <p:cNvSpPr/>
          <p:nvPr/>
        </p:nvSpPr>
        <p:spPr>
          <a:xfrm>
            <a:off x="1212850" y="770041"/>
            <a:ext cx="5715000" cy="298017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i="1" dirty="0" smtClean="0">
                <a:latin typeface="Times New Roman" pitchFamily="18" charset="0"/>
                <a:cs typeface="Times New Roman" pitchFamily="18" charset="0"/>
              </a:rPr>
              <a:t>Hãy nêu nhiệm vụ của ba phần MB, TB, KB trong văn bản </a:t>
            </a:r>
            <a:r>
              <a:rPr lang="en-US" sz="3200" b="1" i="1" dirty="0" smtClean="0">
                <a:solidFill>
                  <a:srgbClr val="FF0000"/>
                </a:solidFill>
                <a:latin typeface="Times New Roman" pitchFamily="18" charset="0"/>
                <a:cs typeface="Times New Roman" pitchFamily="18" charset="0"/>
              </a:rPr>
              <a:t>miêu tả </a:t>
            </a:r>
            <a:r>
              <a:rPr lang="en-US" sz="3200" b="1" i="1" dirty="0" smtClean="0">
                <a:latin typeface="Times New Roman" pitchFamily="18" charset="0"/>
                <a:cs typeface="Times New Roman" pitchFamily="18" charset="0"/>
              </a:rPr>
              <a:t>và trong văn bản</a:t>
            </a:r>
            <a:r>
              <a:rPr lang="vi-VN" sz="3200" b="1" i="1" dirty="0" smtClean="0">
                <a:latin typeface="Times New Roman" pitchFamily="18" charset="0"/>
                <a:cs typeface="Times New Roman" pitchFamily="18" charset="0"/>
              </a:rPr>
              <a:t> </a:t>
            </a:r>
            <a:r>
              <a:rPr lang="vi-VN" sz="3200" b="1" i="1" dirty="0" smtClean="0">
                <a:solidFill>
                  <a:srgbClr val="FF0000"/>
                </a:solidFill>
                <a:latin typeface="Times New Roman" pitchFamily="18" charset="0"/>
                <a:cs typeface="Times New Roman" pitchFamily="18" charset="0"/>
              </a:rPr>
              <a:t>tự sự</a:t>
            </a:r>
            <a:r>
              <a:rPr lang="en-US" sz="3200" b="1" i="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34" name="Picture 33" descr="b147407057c3e2541113905c55f403a2.png"/>
          <p:cNvPicPr>
            <a:picLocks noChangeAspect="1"/>
          </p:cNvPicPr>
          <p:nvPr/>
        </p:nvPicPr>
        <p:blipFill>
          <a:blip r:embed="rId4"/>
          <a:srcRect l="20000" r="26667"/>
          <a:stretch>
            <a:fillRect/>
          </a:stretch>
        </p:blipFill>
        <p:spPr>
          <a:xfrm>
            <a:off x="-193063" y="4072158"/>
            <a:ext cx="1988850" cy="2971800"/>
          </a:xfrm>
          <a:prstGeom prst="rect">
            <a:avLst/>
          </a:prstGeom>
        </p:spPr>
      </p:pic>
    </p:spTree>
    <p:extLst>
      <p:ext uri="{BB962C8B-B14F-4D97-AF65-F5344CB8AC3E}">
        <p14:creationId xmlns:p14="http://schemas.microsoft.com/office/powerpoint/2010/main" val="11274875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34"/>
                                        </p:tgtEl>
                                      </p:cBhvr>
                                    </p:animEffect>
                                    <p:set>
                                      <p:cBhvr>
                                        <p:cTn id="16" dur="1" fill="hold">
                                          <p:stCondLst>
                                            <p:cond delay="499"/>
                                          </p:stCondLst>
                                        </p:cTn>
                                        <p:tgtEl>
                                          <p:spTgt spid="3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P spid="27" grpId="0"/>
      <p:bldP spid="28" grpId="0"/>
      <p:bldP spid="31" grpId="0" animBg="1"/>
      <p:bldP spid="3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0" name="Rectangle 19"/>
          <p:cNvSpPr/>
          <p:nvPr/>
        </p:nvSpPr>
        <p:spPr>
          <a:xfrm>
            <a:off x="3364401" y="1269965"/>
            <a:ext cx="5171090" cy="26606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rPr>
              <a:t>3 phần</a:t>
            </a:r>
          </a:p>
          <a:p>
            <a:pPr marL="285750" indent="-285750" algn="ctr">
              <a:buFontTx/>
              <a:buChar char="-"/>
            </a:pPr>
            <a:r>
              <a:rPr lang="en-US" sz="3200" b="1" dirty="0" smtClean="0">
                <a:effectLst>
                  <a:outerShdw blurRad="38100" dist="38100" dir="2700000" algn="tl">
                    <a:srgbClr val="000000">
                      <a:alpha val="43137"/>
                    </a:srgbClr>
                  </a:outerShdw>
                </a:effectLst>
              </a:rPr>
              <a:t>Mở bài</a:t>
            </a:r>
          </a:p>
          <a:p>
            <a:pPr marL="285750" indent="-285750" algn="ctr">
              <a:buFontTx/>
              <a:buChar char="-"/>
            </a:pPr>
            <a:r>
              <a:rPr lang="en-US" sz="3200" b="1" dirty="0" smtClean="0">
                <a:effectLst>
                  <a:outerShdw blurRad="38100" dist="38100" dir="2700000" algn="tl">
                    <a:srgbClr val="000000">
                      <a:alpha val="43137"/>
                    </a:srgbClr>
                  </a:outerShdw>
                </a:effectLst>
              </a:rPr>
              <a:t>Thân bài</a:t>
            </a:r>
          </a:p>
          <a:p>
            <a:pPr marL="285750" indent="-285750" algn="ctr">
              <a:buFontTx/>
              <a:buChar char="-"/>
            </a:pPr>
            <a:r>
              <a:rPr lang="en-US" sz="3200" b="1" dirty="0" smtClean="0">
                <a:effectLst>
                  <a:outerShdw blurRad="38100" dist="38100" dir="2700000" algn="tl">
                    <a:srgbClr val="000000">
                      <a:alpha val="43137"/>
                    </a:srgbClr>
                  </a:outerShdw>
                </a:effectLst>
              </a:rPr>
              <a:t>Kết bài</a:t>
            </a:r>
          </a:p>
        </p:txBody>
      </p:sp>
      <p:sp>
        <p:nvSpPr>
          <p:cNvPr id="26" name="矩形 28">
            <a:extLst>
              <a:ext uri="{FF2B5EF4-FFF2-40B4-BE49-F238E27FC236}">
                <a16:creationId xmlns="" xmlns:a16="http://schemas.microsoft.com/office/drawing/2014/main" id="{72A4B020-B37A-4BEE-B7B3-0BD4483B9752}"/>
              </a:ext>
            </a:extLst>
          </p:cNvPr>
          <p:cNvSpPr/>
          <p:nvPr/>
        </p:nvSpPr>
        <p:spPr>
          <a:xfrm>
            <a:off x="0" y="-1"/>
            <a:ext cx="801362" cy="771631"/>
          </a:xfrm>
          <a:prstGeom prst="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3</a:t>
            </a:r>
            <a:endParaRPr lang="zh-CN" altLang="en-US" sz="4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文本框 29">
            <a:extLst>
              <a:ext uri="{FF2B5EF4-FFF2-40B4-BE49-F238E27FC236}">
                <a16:creationId xmlns="" xmlns:a16="http://schemas.microsoft.com/office/drawing/2014/main" id="{C377891E-C29F-4126-9AF2-67DC6C1DD01E}"/>
              </a:ext>
            </a:extLst>
          </p:cNvPr>
          <p:cNvSpPr txBox="1"/>
          <p:nvPr/>
        </p:nvSpPr>
        <p:spPr>
          <a:xfrm>
            <a:off x="801362" y="2190"/>
            <a:ext cx="10297168" cy="769441"/>
          </a:xfrm>
          <a:prstGeom prst="rect">
            <a:avLst/>
          </a:prstGeom>
          <a:noFill/>
        </p:spPr>
        <p:txBody>
          <a:bodyPr wrap="square" rtlCol="0">
            <a:spAutoFit/>
          </a:bodyPr>
          <a:lstStyle/>
          <a:p>
            <a:r>
              <a:rPr lang="en-US" altLang="zh-CN" sz="4400" b="1" spc="300" dirty="0" smtClean="0">
                <a:solidFill>
                  <a:srgbClr val="FF0000"/>
                </a:solidFill>
                <a:latin typeface="Times New Roman" pitchFamily="18" charset="0"/>
                <a:ea typeface="幼圆" panose="02010509060101010101" pitchFamily="49" charset="-122"/>
                <a:cs typeface="Times New Roman" pitchFamily="18" charset="0"/>
              </a:rPr>
              <a:t>Các phần của bố cục:</a:t>
            </a:r>
            <a:endParaRPr lang="zh-CN" altLang="en-US" sz="4400" b="1" spc="300" dirty="0">
              <a:solidFill>
                <a:srgbClr val="FF0000"/>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3629839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6">
            <a:extLst>
              <a:ext uri="{FF2B5EF4-FFF2-40B4-BE49-F238E27FC236}">
                <a16:creationId xmlns="" xmlns:a16="http://schemas.microsoft.com/office/drawing/2014/main" id="{3208309C-6C09-4B8F-A8E5-1AE7BBBF6B97}"/>
              </a:ext>
            </a:extLst>
          </p:cNvPr>
          <p:cNvSpPr>
            <a:spLocks noEditPoints="1"/>
          </p:cNvSpPr>
          <p:nvPr/>
        </p:nvSpPr>
        <p:spPr bwMode="auto">
          <a:xfrm rot="10800000">
            <a:off x="476453" y="605892"/>
            <a:ext cx="706963" cy="1079500"/>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9CB7C0"/>
          </a:solidFill>
          <a:ln>
            <a:noFill/>
          </a:ln>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 name="文本框 3">
            <a:extLst>
              <a:ext uri="{FF2B5EF4-FFF2-40B4-BE49-F238E27FC236}">
                <a16:creationId xmlns="" xmlns:a16="http://schemas.microsoft.com/office/drawing/2014/main" id="{386A1CFB-3599-4556-8B95-4F8ABE48A325}"/>
              </a:ext>
            </a:extLst>
          </p:cNvPr>
          <p:cNvSpPr txBox="1"/>
          <p:nvPr/>
        </p:nvSpPr>
        <p:spPr>
          <a:xfrm>
            <a:off x="592051" y="714062"/>
            <a:ext cx="629499" cy="461665"/>
          </a:xfrm>
          <a:prstGeom prst="rect">
            <a:avLst/>
          </a:prstGeom>
          <a:noFill/>
        </p:spPr>
        <p:txBody>
          <a:bodyPr wrap="square" rtlCol="0">
            <a:spAutoFit/>
          </a:bodyPr>
          <a:lstStyle/>
          <a:p>
            <a:r>
              <a:rPr lang="en-US" altLang="zh-CN" sz="2400" dirty="0">
                <a:latin typeface="Century Gothic" panose="020B0502020202020204" pitchFamily="34" charset="0"/>
              </a:rPr>
              <a:t>01</a:t>
            </a:r>
            <a:endParaRPr lang="zh-CN" altLang="en-US" sz="2400" dirty="0">
              <a:latin typeface="Century Gothic" panose="020B0502020202020204" pitchFamily="34" charset="0"/>
            </a:endParaRPr>
          </a:p>
        </p:txBody>
      </p:sp>
      <p:sp>
        <p:nvSpPr>
          <p:cNvPr id="7" name="Freeform 6">
            <a:extLst>
              <a:ext uri="{FF2B5EF4-FFF2-40B4-BE49-F238E27FC236}">
                <a16:creationId xmlns="" xmlns:a16="http://schemas.microsoft.com/office/drawing/2014/main" id="{F5021C95-DD21-469F-AC25-1BABACEB7649}"/>
              </a:ext>
            </a:extLst>
          </p:cNvPr>
          <p:cNvSpPr>
            <a:spLocks noEditPoints="1"/>
          </p:cNvSpPr>
          <p:nvPr/>
        </p:nvSpPr>
        <p:spPr bwMode="auto">
          <a:xfrm rot="10800000">
            <a:off x="1794614" y="2511539"/>
            <a:ext cx="706963" cy="1079500"/>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9CB7C0"/>
          </a:solidFill>
          <a:ln>
            <a:noFill/>
          </a:ln>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 name="文本框 7">
            <a:extLst>
              <a:ext uri="{FF2B5EF4-FFF2-40B4-BE49-F238E27FC236}">
                <a16:creationId xmlns="" xmlns:a16="http://schemas.microsoft.com/office/drawing/2014/main" id="{CF571235-3127-4BD3-9975-9B8B9E3C5AB7}"/>
              </a:ext>
            </a:extLst>
          </p:cNvPr>
          <p:cNvSpPr txBox="1"/>
          <p:nvPr/>
        </p:nvSpPr>
        <p:spPr>
          <a:xfrm>
            <a:off x="1862713" y="2607834"/>
            <a:ext cx="629499" cy="461665"/>
          </a:xfrm>
          <a:prstGeom prst="rect">
            <a:avLst/>
          </a:prstGeom>
          <a:noFill/>
        </p:spPr>
        <p:txBody>
          <a:bodyPr wrap="square" rtlCol="0">
            <a:spAutoFit/>
          </a:bodyPr>
          <a:lstStyle/>
          <a:p>
            <a:r>
              <a:rPr lang="en-US" altLang="zh-CN" sz="2400" dirty="0">
                <a:latin typeface="Century Gothic" panose="020B0502020202020204" pitchFamily="34" charset="0"/>
              </a:rPr>
              <a:t>02</a:t>
            </a:r>
            <a:endParaRPr lang="zh-CN" altLang="en-US" sz="2400" dirty="0">
              <a:latin typeface="Century Gothic" panose="020B0502020202020204" pitchFamily="34" charset="0"/>
            </a:endParaRPr>
          </a:p>
        </p:txBody>
      </p:sp>
      <p:sp>
        <p:nvSpPr>
          <p:cNvPr id="11" name="Freeform 6">
            <a:extLst>
              <a:ext uri="{FF2B5EF4-FFF2-40B4-BE49-F238E27FC236}">
                <a16:creationId xmlns="" xmlns:a16="http://schemas.microsoft.com/office/drawing/2014/main" id="{CBA640A6-1582-4D9E-886A-07854B76FAA8}"/>
              </a:ext>
            </a:extLst>
          </p:cNvPr>
          <p:cNvSpPr>
            <a:spLocks noEditPoints="1"/>
          </p:cNvSpPr>
          <p:nvPr/>
        </p:nvSpPr>
        <p:spPr bwMode="auto">
          <a:xfrm rot="10800000">
            <a:off x="3133867" y="4320004"/>
            <a:ext cx="706963" cy="1079500"/>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9CB7C0"/>
          </a:solidFill>
          <a:ln>
            <a:noFill/>
          </a:ln>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文本框 17">
            <a:extLst>
              <a:ext uri="{FF2B5EF4-FFF2-40B4-BE49-F238E27FC236}">
                <a16:creationId xmlns="" xmlns:a16="http://schemas.microsoft.com/office/drawing/2014/main" id="{1F52AC4C-A834-46DE-9EC3-A670369C425D}"/>
              </a:ext>
            </a:extLst>
          </p:cNvPr>
          <p:cNvSpPr txBox="1"/>
          <p:nvPr/>
        </p:nvSpPr>
        <p:spPr>
          <a:xfrm>
            <a:off x="3214438" y="4446324"/>
            <a:ext cx="629499" cy="461665"/>
          </a:xfrm>
          <a:prstGeom prst="rect">
            <a:avLst/>
          </a:prstGeom>
          <a:noFill/>
        </p:spPr>
        <p:txBody>
          <a:bodyPr wrap="square" rtlCol="0">
            <a:spAutoFit/>
          </a:bodyPr>
          <a:lstStyle/>
          <a:p>
            <a:r>
              <a:rPr lang="en-US" altLang="zh-CN" sz="2400" dirty="0">
                <a:latin typeface="Century Gothic" panose="020B0502020202020204" pitchFamily="34" charset="0"/>
              </a:rPr>
              <a:t>03</a:t>
            </a:r>
            <a:endParaRPr lang="zh-CN" altLang="en-US" sz="2400" dirty="0">
              <a:latin typeface="Century Gothic" panose="020B0502020202020204" pitchFamily="34" charset="0"/>
            </a:endParaRPr>
          </a:p>
        </p:txBody>
      </p:sp>
      <p:sp>
        <p:nvSpPr>
          <p:cNvPr id="21" name="Cloud Callout 20"/>
          <p:cNvSpPr/>
          <p:nvPr/>
        </p:nvSpPr>
        <p:spPr>
          <a:xfrm>
            <a:off x="850719" y="415636"/>
            <a:ext cx="5715000" cy="3557904"/>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fontAlgn="base">
              <a:spcBef>
                <a:spcPct val="0"/>
              </a:spcBef>
              <a:spcAft>
                <a:spcPct val="0"/>
              </a:spcAft>
            </a:pPr>
            <a:r>
              <a:rPr lang="fr-FR" sz="3200" b="1" i="1" dirty="0" err="1" smtClean="0">
                <a:solidFill>
                  <a:srgbClr val="000000"/>
                </a:solidFill>
                <a:latin typeface="Times New Roman" pitchFamily="18" charset="0"/>
                <a:ea typeface="Times New Roman" pitchFamily="18" charset="0"/>
                <a:cs typeface="Times New Roman" pitchFamily="18" charset="0"/>
              </a:rPr>
              <a:t>Có</a:t>
            </a:r>
            <a:r>
              <a:rPr lang="fr-FR" sz="3200" b="1" i="1" dirty="0" smtClean="0">
                <a:solidFill>
                  <a:srgbClr val="000000"/>
                </a:solidFill>
                <a:latin typeface="Times New Roman" pitchFamily="18" charset="0"/>
                <a:ea typeface="Times New Roman" pitchFamily="18" charset="0"/>
                <a:cs typeface="Times New Roman" pitchFamily="18" charset="0"/>
              </a:rPr>
              <a:t> </a:t>
            </a:r>
            <a:r>
              <a:rPr lang="fr-FR" sz="3200" b="1" i="1" dirty="0" err="1" smtClean="0">
                <a:solidFill>
                  <a:srgbClr val="000000"/>
                </a:solidFill>
                <a:latin typeface="Times New Roman" pitchFamily="18" charset="0"/>
                <a:ea typeface="Times New Roman" pitchFamily="18" charset="0"/>
                <a:cs typeface="Times New Roman" pitchFamily="18" charset="0"/>
              </a:rPr>
              <a:t>cần</a:t>
            </a:r>
            <a:r>
              <a:rPr lang="fr-FR" sz="3200" b="1" i="1" dirty="0" smtClean="0">
                <a:solidFill>
                  <a:srgbClr val="000000"/>
                </a:solidFill>
                <a:latin typeface="Times New Roman" pitchFamily="18" charset="0"/>
                <a:ea typeface="Times New Roman" pitchFamily="18" charset="0"/>
                <a:cs typeface="Times New Roman" pitchFamily="18" charset="0"/>
              </a:rPr>
              <a:t> </a:t>
            </a:r>
            <a:r>
              <a:rPr lang="fr-FR" sz="3200" b="1" i="1" dirty="0" err="1" smtClean="0">
                <a:solidFill>
                  <a:srgbClr val="000000"/>
                </a:solidFill>
                <a:latin typeface="Times New Roman" pitchFamily="18" charset="0"/>
                <a:ea typeface="Times New Roman" pitchFamily="18" charset="0"/>
                <a:cs typeface="Times New Roman" pitchFamily="18" charset="0"/>
              </a:rPr>
              <a:t>phân</a:t>
            </a:r>
            <a:r>
              <a:rPr lang="fr-FR" sz="3200" b="1" i="1" dirty="0" smtClean="0">
                <a:solidFill>
                  <a:srgbClr val="000000"/>
                </a:solidFill>
                <a:latin typeface="Times New Roman" pitchFamily="18" charset="0"/>
                <a:ea typeface="Times New Roman" pitchFamily="18" charset="0"/>
                <a:cs typeface="Times New Roman" pitchFamily="18" charset="0"/>
              </a:rPr>
              <a:t> </a:t>
            </a:r>
            <a:r>
              <a:rPr lang="fr-FR" sz="3200" b="1" i="1" dirty="0" err="1" smtClean="0">
                <a:solidFill>
                  <a:srgbClr val="000000"/>
                </a:solidFill>
                <a:latin typeface="Times New Roman" pitchFamily="18" charset="0"/>
                <a:ea typeface="Times New Roman" pitchFamily="18" charset="0"/>
                <a:cs typeface="Times New Roman" pitchFamily="18" charset="0"/>
              </a:rPr>
              <a:t>biệt</a:t>
            </a:r>
            <a:r>
              <a:rPr lang="fr-FR" sz="3200" b="1" i="1" dirty="0" smtClean="0">
                <a:solidFill>
                  <a:srgbClr val="000000"/>
                </a:solidFill>
                <a:latin typeface="Times New Roman" pitchFamily="18" charset="0"/>
                <a:ea typeface="Times New Roman" pitchFamily="18" charset="0"/>
                <a:cs typeface="Times New Roman" pitchFamily="18" charset="0"/>
              </a:rPr>
              <a:t> </a:t>
            </a:r>
            <a:r>
              <a:rPr lang="fr-FR" sz="3200" b="1" i="1" dirty="0" err="1" smtClean="0">
                <a:solidFill>
                  <a:srgbClr val="000000"/>
                </a:solidFill>
                <a:latin typeface="Times New Roman" pitchFamily="18" charset="0"/>
                <a:ea typeface="Times New Roman" pitchFamily="18" charset="0"/>
                <a:cs typeface="Times New Roman" pitchFamily="18" charset="0"/>
              </a:rPr>
              <a:t>rõ</a:t>
            </a:r>
            <a:r>
              <a:rPr lang="fr-FR" sz="3200" b="1" i="1" dirty="0" smtClean="0">
                <a:solidFill>
                  <a:srgbClr val="000000"/>
                </a:solidFill>
                <a:latin typeface="Times New Roman" pitchFamily="18" charset="0"/>
                <a:ea typeface="Times New Roman" pitchFamily="18" charset="0"/>
                <a:cs typeface="Times New Roman" pitchFamily="18" charset="0"/>
              </a:rPr>
              <a:t> </a:t>
            </a:r>
            <a:r>
              <a:rPr lang="fr-FR" sz="3200" b="1" i="1" dirty="0" err="1" smtClean="0">
                <a:solidFill>
                  <a:srgbClr val="000000"/>
                </a:solidFill>
                <a:latin typeface="Times New Roman" pitchFamily="18" charset="0"/>
                <a:ea typeface="Times New Roman" pitchFamily="18" charset="0"/>
                <a:cs typeface="Times New Roman" pitchFamily="18" charset="0"/>
              </a:rPr>
              <a:t>ràng</a:t>
            </a:r>
            <a:r>
              <a:rPr lang="fr-FR" sz="3200" b="1" i="1" dirty="0" smtClean="0">
                <a:solidFill>
                  <a:srgbClr val="000000"/>
                </a:solidFill>
                <a:latin typeface="Times New Roman" pitchFamily="18" charset="0"/>
                <a:ea typeface="Times New Roman" pitchFamily="18" charset="0"/>
                <a:cs typeface="Times New Roman" pitchFamily="18" charset="0"/>
              </a:rPr>
              <a:t> </a:t>
            </a:r>
            <a:r>
              <a:rPr lang="fr-FR" sz="3200" b="1" i="1" dirty="0" err="1" smtClean="0">
                <a:solidFill>
                  <a:srgbClr val="000000"/>
                </a:solidFill>
                <a:latin typeface="Times New Roman" pitchFamily="18" charset="0"/>
                <a:ea typeface="Times New Roman" pitchFamily="18" charset="0"/>
                <a:cs typeface="Times New Roman" pitchFamily="18" charset="0"/>
              </a:rPr>
              <a:t>nhiệm</a:t>
            </a:r>
            <a:r>
              <a:rPr lang="fr-FR" sz="3200" b="1" i="1" dirty="0" smtClean="0">
                <a:solidFill>
                  <a:srgbClr val="000000"/>
                </a:solidFill>
                <a:latin typeface="Times New Roman" pitchFamily="18" charset="0"/>
                <a:ea typeface="Times New Roman" pitchFamily="18" charset="0"/>
                <a:cs typeface="Times New Roman" pitchFamily="18" charset="0"/>
              </a:rPr>
              <a:t> </a:t>
            </a:r>
            <a:r>
              <a:rPr lang="fr-FR" sz="3200" b="1" i="1" dirty="0" err="1" smtClean="0">
                <a:solidFill>
                  <a:srgbClr val="000000"/>
                </a:solidFill>
                <a:latin typeface="Times New Roman" pitchFamily="18" charset="0"/>
                <a:ea typeface="Times New Roman" pitchFamily="18" charset="0"/>
                <a:cs typeface="Times New Roman" pitchFamily="18" charset="0"/>
              </a:rPr>
              <a:t>vụ</a:t>
            </a:r>
            <a:r>
              <a:rPr lang="fr-FR" sz="3200" b="1" i="1" dirty="0" smtClean="0">
                <a:solidFill>
                  <a:srgbClr val="000000"/>
                </a:solidFill>
                <a:latin typeface="Times New Roman" pitchFamily="18" charset="0"/>
                <a:ea typeface="Times New Roman" pitchFamily="18" charset="0"/>
                <a:cs typeface="Times New Roman" pitchFamily="18" charset="0"/>
              </a:rPr>
              <a:t> </a:t>
            </a:r>
            <a:r>
              <a:rPr lang="fr-FR" sz="3200" b="1" i="1" dirty="0" err="1" smtClean="0">
                <a:solidFill>
                  <a:srgbClr val="000000"/>
                </a:solidFill>
                <a:latin typeface="Times New Roman" pitchFamily="18" charset="0"/>
                <a:ea typeface="Times New Roman" pitchFamily="18" charset="0"/>
                <a:cs typeface="Times New Roman" pitchFamily="18" charset="0"/>
              </a:rPr>
              <a:t>của</a:t>
            </a:r>
            <a:r>
              <a:rPr lang="fr-FR" sz="3200" b="1" i="1" dirty="0" smtClean="0">
                <a:solidFill>
                  <a:srgbClr val="000000"/>
                </a:solidFill>
                <a:latin typeface="Times New Roman" pitchFamily="18" charset="0"/>
                <a:ea typeface="Times New Roman" pitchFamily="18" charset="0"/>
                <a:cs typeface="Times New Roman" pitchFamily="18" charset="0"/>
              </a:rPr>
              <a:t> </a:t>
            </a:r>
            <a:r>
              <a:rPr lang="fr-FR" sz="3200" b="1" i="1" dirty="0" err="1" smtClean="0">
                <a:solidFill>
                  <a:srgbClr val="000000"/>
                </a:solidFill>
                <a:latin typeface="Times New Roman" pitchFamily="18" charset="0"/>
                <a:ea typeface="Times New Roman" pitchFamily="18" charset="0"/>
                <a:cs typeface="Times New Roman" pitchFamily="18" charset="0"/>
              </a:rPr>
              <a:t>mỗi</a:t>
            </a:r>
            <a:r>
              <a:rPr lang="fr-FR" sz="3200" b="1" i="1" dirty="0" smtClean="0">
                <a:solidFill>
                  <a:srgbClr val="000000"/>
                </a:solidFill>
                <a:latin typeface="Times New Roman" pitchFamily="18" charset="0"/>
                <a:ea typeface="Times New Roman" pitchFamily="18" charset="0"/>
                <a:cs typeface="Times New Roman" pitchFamily="18" charset="0"/>
              </a:rPr>
              <a:t> ph</a:t>
            </a:r>
            <a:r>
              <a:rPr lang="vi-VN" sz="3200" b="1" i="1" dirty="0" smtClean="0">
                <a:solidFill>
                  <a:srgbClr val="000000"/>
                </a:solidFill>
                <a:latin typeface="Times New Roman" pitchFamily="18" charset="0"/>
                <a:ea typeface="Times New Roman" pitchFamily="18" charset="0"/>
                <a:cs typeface="Times New Roman" pitchFamily="18" charset="0"/>
              </a:rPr>
              <a:t>ầ</a:t>
            </a:r>
            <a:r>
              <a:rPr lang="fr-FR" sz="3200" b="1" i="1" dirty="0" smtClean="0">
                <a:solidFill>
                  <a:srgbClr val="000000"/>
                </a:solidFill>
                <a:latin typeface="Times New Roman" pitchFamily="18" charset="0"/>
                <a:ea typeface="Times New Roman" pitchFamily="18" charset="0"/>
                <a:cs typeface="Times New Roman" pitchFamily="18" charset="0"/>
              </a:rPr>
              <a:t>n MB, TB, KB </a:t>
            </a:r>
            <a:r>
              <a:rPr lang="fr-FR" sz="3200" b="1" i="1" dirty="0" err="1" smtClean="0">
                <a:solidFill>
                  <a:srgbClr val="000000"/>
                </a:solidFill>
                <a:latin typeface="Times New Roman" pitchFamily="18" charset="0"/>
                <a:ea typeface="Times New Roman" pitchFamily="18" charset="0"/>
                <a:cs typeface="Times New Roman" pitchFamily="18" charset="0"/>
              </a:rPr>
              <a:t>không</a:t>
            </a:r>
            <a:r>
              <a:rPr lang="fr-FR" sz="3200" b="1" i="1" dirty="0" smtClean="0">
                <a:solidFill>
                  <a:srgbClr val="000000"/>
                </a:solidFill>
                <a:latin typeface="Times New Roman" pitchFamily="18" charset="0"/>
                <a:ea typeface="Times New Roman" pitchFamily="18" charset="0"/>
                <a:cs typeface="Times New Roman" pitchFamily="18" charset="0"/>
              </a:rPr>
              <a:t>? </a:t>
            </a:r>
            <a:r>
              <a:rPr lang="fr-FR" sz="3200" b="1" i="1" dirty="0" err="1" smtClean="0">
                <a:solidFill>
                  <a:srgbClr val="000000"/>
                </a:solidFill>
                <a:latin typeface="Times New Roman" pitchFamily="18" charset="0"/>
                <a:ea typeface="Times New Roman" pitchFamily="18" charset="0"/>
                <a:cs typeface="Times New Roman" pitchFamily="18" charset="0"/>
              </a:rPr>
              <a:t>Vì</a:t>
            </a:r>
            <a:r>
              <a:rPr lang="fr-FR" sz="3200" b="1" i="1" dirty="0" smtClean="0">
                <a:solidFill>
                  <a:srgbClr val="000000"/>
                </a:solidFill>
                <a:latin typeface="Times New Roman" pitchFamily="18" charset="0"/>
                <a:ea typeface="Times New Roman" pitchFamily="18" charset="0"/>
                <a:cs typeface="Times New Roman" pitchFamily="18" charset="0"/>
              </a:rPr>
              <a:t> </a:t>
            </a:r>
            <a:r>
              <a:rPr lang="fr-FR" sz="3200" b="1" i="1" dirty="0" err="1" smtClean="0">
                <a:solidFill>
                  <a:srgbClr val="000000"/>
                </a:solidFill>
                <a:latin typeface="Times New Roman" pitchFamily="18" charset="0"/>
                <a:ea typeface="Times New Roman" pitchFamily="18" charset="0"/>
                <a:cs typeface="Times New Roman" pitchFamily="18" charset="0"/>
              </a:rPr>
              <a:t>sao</a:t>
            </a:r>
            <a:r>
              <a:rPr lang="fr-FR" sz="3200" b="1" i="1" dirty="0" smtClean="0">
                <a:solidFill>
                  <a:srgbClr val="000000"/>
                </a:solidFill>
                <a:latin typeface="Times New Roman" pitchFamily="18" charset="0"/>
                <a:ea typeface="Times New Roman" pitchFamily="18" charset="0"/>
                <a:cs typeface="Times New Roman" pitchFamily="18" charset="0"/>
              </a:rPr>
              <a:t>?</a:t>
            </a:r>
            <a:endParaRPr lang="en-US" sz="1600" dirty="0" smtClean="0">
              <a:solidFill>
                <a:schemeClr val="tx1"/>
              </a:solidFill>
              <a:latin typeface="Times New Roman" pitchFamily="18" charset="0"/>
              <a:cs typeface="Times New Roman" pitchFamily="18" charset="0"/>
            </a:endParaRPr>
          </a:p>
        </p:txBody>
      </p:sp>
      <p:pic>
        <p:nvPicPr>
          <p:cNvPr id="22" name="Picture 21" descr="b147407057c3e2541113905c55f403a2.png"/>
          <p:cNvPicPr>
            <a:picLocks noChangeAspect="1"/>
          </p:cNvPicPr>
          <p:nvPr/>
        </p:nvPicPr>
        <p:blipFill>
          <a:blip r:embed="rId3"/>
          <a:srcRect l="20000" r="26667"/>
          <a:stretch>
            <a:fillRect/>
          </a:stretch>
        </p:blipFill>
        <p:spPr>
          <a:xfrm>
            <a:off x="0" y="3886200"/>
            <a:ext cx="1988850" cy="2971800"/>
          </a:xfrm>
          <a:prstGeom prst="rect">
            <a:avLst/>
          </a:prstGeom>
        </p:spPr>
      </p:pic>
      <p:sp>
        <p:nvSpPr>
          <p:cNvPr id="23" name="Rectangle 22"/>
          <p:cNvSpPr/>
          <p:nvPr/>
        </p:nvSpPr>
        <p:spPr>
          <a:xfrm>
            <a:off x="1662545" y="275509"/>
            <a:ext cx="10165278" cy="1384995"/>
          </a:xfrm>
          <a:prstGeom prst="rect">
            <a:avLst/>
          </a:prstGeom>
        </p:spPr>
        <p:txBody>
          <a:bodyPr wrap="square">
            <a:spAutoFit/>
          </a:bodyPr>
          <a:lstStyle/>
          <a:p>
            <a:r>
              <a:rPr lang="fr-FR" sz="2800" dirty="0" err="1" smtClean="0">
                <a:solidFill>
                  <a:srgbClr val="FF0000"/>
                </a:solidFill>
                <a:latin typeface="Times New Roman" pitchFamily="18" charset="0"/>
                <a:ea typeface="Times New Roman" pitchFamily="18" charset="0"/>
                <a:cs typeface="Times New Roman" pitchFamily="18" charset="0"/>
              </a:rPr>
              <a:t>Cần</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phân</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biệt</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rõ</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ràng</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nhiệm</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vụ</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của</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mỗi</a:t>
            </a:r>
            <a:r>
              <a:rPr lang="fr-FR" sz="2800" dirty="0" smtClean="0">
                <a:solidFill>
                  <a:srgbClr val="FF0000"/>
                </a:solidFill>
                <a:latin typeface="Times New Roman" pitchFamily="18" charset="0"/>
                <a:ea typeface="Times New Roman" pitchFamily="18" charset="0"/>
                <a:cs typeface="Times New Roman" pitchFamily="18" charset="0"/>
              </a:rPr>
              <a:t> ph</a:t>
            </a:r>
            <a:r>
              <a:rPr lang="vi-VN" sz="2800" dirty="0" smtClean="0">
                <a:solidFill>
                  <a:srgbClr val="FF0000"/>
                </a:solidFill>
                <a:latin typeface="Times New Roman" pitchFamily="18" charset="0"/>
                <a:ea typeface="Times New Roman" pitchFamily="18" charset="0"/>
                <a:cs typeface="Times New Roman" pitchFamily="18" charset="0"/>
              </a:rPr>
              <a:t>ầ</a:t>
            </a:r>
            <a:r>
              <a:rPr lang="fr-FR" sz="2800" dirty="0" smtClean="0">
                <a:solidFill>
                  <a:srgbClr val="FF0000"/>
                </a:solidFill>
                <a:latin typeface="Times New Roman" pitchFamily="18" charset="0"/>
                <a:ea typeface="Times New Roman" pitchFamily="18" charset="0"/>
                <a:cs typeface="Times New Roman" pitchFamily="18" charset="0"/>
              </a:rPr>
              <a:t>n MB, TB, KB </a:t>
            </a:r>
            <a:r>
              <a:rPr lang="fr-FR" sz="2800" dirty="0" err="1" smtClean="0">
                <a:solidFill>
                  <a:srgbClr val="FF0000"/>
                </a:solidFill>
                <a:latin typeface="Times New Roman" pitchFamily="18" charset="0"/>
                <a:ea typeface="Times New Roman" pitchFamily="18" charset="0"/>
                <a:cs typeface="Times New Roman" pitchFamily="18" charset="0"/>
              </a:rPr>
              <a:t>vì</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mỗi</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phần</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có</a:t>
            </a:r>
            <a:r>
              <a:rPr lang="fr-FR" sz="2800" dirty="0" smtClean="0">
                <a:solidFill>
                  <a:srgbClr val="FF0000"/>
                </a:solidFill>
                <a:latin typeface="Times New Roman" pitchFamily="18" charset="0"/>
                <a:ea typeface="Times New Roman" pitchFamily="18" charset="0"/>
                <a:cs typeface="Times New Roman" pitchFamily="18" charset="0"/>
              </a:rPr>
              <a:t> 1 </a:t>
            </a:r>
            <a:r>
              <a:rPr lang="fr-FR" sz="2800" dirty="0" err="1" smtClean="0">
                <a:solidFill>
                  <a:srgbClr val="FF0000"/>
                </a:solidFill>
                <a:latin typeface="Times New Roman" pitchFamily="18" charset="0"/>
                <a:ea typeface="Times New Roman" pitchFamily="18" charset="0"/>
                <a:cs typeface="Times New Roman" pitchFamily="18" charset="0"/>
              </a:rPr>
              <a:t>nội</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dung</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riêng</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biệt</a:t>
            </a:r>
            <a:endParaRPr lang="fr-FR" sz="2800" dirty="0" smtClean="0">
              <a:solidFill>
                <a:srgbClr val="FF0000"/>
              </a:solidFill>
              <a:latin typeface="Times New Roman" pitchFamily="18" charset="0"/>
              <a:ea typeface="Times New Roman" pitchFamily="18" charset="0"/>
              <a:cs typeface="Times New Roman" pitchFamily="18" charset="0"/>
            </a:endParaRPr>
          </a:p>
          <a:p>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T</a:t>
            </a:r>
            <a:r>
              <a:rPr lang="fr-FR" sz="2800" dirty="0" err="1" smtClean="0">
                <a:solidFill>
                  <a:srgbClr val="FF0000"/>
                </a:solidFill>
                <a:latin typeface="Times New Roman" pitchFamily="18" charset="0"/>
                <a:ea typeface="Times New Roman" pitchFamily="18" charset="0"/>
                <a:cs typeface="Times New Roman" pitchFamily="18" charset="0"/>
              </a:rPr>
              <a:t>ạo</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cho</a:t>
            </a:r>
            <a:r>
              <a:rPr lang="fr-FR" sz="2800" dirty="0" smtClean="0">
                <a:solidFill>
                  <a:srgbClr val="FF0000"/>
                </a:solidFill>
                <a:latin typeface="Times New Roman" pitchFamily="18" charset="0"/>
                <a:ea typeface="Times New Roman" pitchFamily="18" charset="0"/>
                <a:cs typeface="Times New Roman" pitchFamily="18" charset="0"/>
              </a:rPr>
              <a:t> VB </a:t>
            </a:r>
            <a:r>
              <a:rPr lang="fr-FR" sz="2800" dirty="0" err="1" smtClean="0">
                <a:solidFill>
                  <a:srgbClr val="FF0000"/>
                </a:solidFill>
                <a:latin typeface="Times New Roman" pitchFamily="18" charset="0"/>
                <a:ea typeface="Times New Roman" pitchFamily="18" charset="0"/>
                <a:cs typeface="Times New Roman" pitchFamily="18" charset="0"/>
              </a:rPr>
              <a:t>một</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sự</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rành</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mạch</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hợp</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lý</a:t>
            </a:r>
            <a:r>
              <a:rPr lang="fr-FR" sz="2800" dirty="0" smtClean="0">
                <a:solidFill>
                  <a:srgbClr val="FF0000"/>
                </a:solidFill>
                <a:latin typeface="Times New Roman" pitchFamily="18" charset="0"/>
                <a:ea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
        <p:nvSpPr>
          <p:cNvPr id="24" name="Cloud Callout 23"/>
          <p:cNvSpPr/>
          <p:nvPr/>
        </p:nvSpPr>
        <p:spPr>
          <a:xfrm>
            <a:off x="2345032" y="2254334"/>
            <a:ext cx="7012724" cy="3557904"/>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eaLnBrk="0" fontAlgn="base" hangingPunct="0">
              <a:spcBef>
                <a:spcPct val="0"/>
              </a:spcBef>
              <a:spcAft>
                <a:spcPct val="0"/>
              </a:spcAft>
            </a:pPr>
            <a:r>
              <a:rPr lang="fr-FR" sz="2800" b="1" i="1" dirty="0" err="1" smtClean="0">
                <a:solidFill>
                  <a:srgbClr val="000000"/>
                </a:solidFill>
                <a:latin typeface="Times New Roman" pitchFamily="18" charset="0"/>
                <a:ea typeface="Times New Roman" pitchFamily="18" charset="0"/>
                <a:cs typeface="Times New Roman" pitchFamily="18" charset="0"/>
              </a:rPr>
              <a:t>Có</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bạn</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nói</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rằng</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phần</a:t>
            </a:r>
            <a:r>
              <a:rPr lang="fr-FR" sz="2800" b="1" i="1" dirty="0" smtClean="0">
                <a:solidFill>
                  <a:srgbClr val="000000"/>
                </a:solidFill>
                <a:latin typeface="Times New Roman" pitchFamily="18" charset="0"/>
                <a:ea typeface="Times New Roman" pitchFamily="18" charset="0"/>
                <a:cs typeface="Times New Roman" pitchFamily="18" charset="0"/>
              </a:rPr>
              <a:t> MB </a:t>
            </a:r>
            <a:r>
              <a:rPr lang="fr-FR" sz="2800" b="1" i="1" dirty="0" err="1" smtClean="0">
                <a:solidFill>
                  <a:srgbClr val="000000"/>
                </a:solidFill>
                <a:latin typeface="Times New Roman" pitchFamily="18" charset="0"/>
                <a:ea typeface="Times New Roman" pitchFamily="18" charset="0"/>
                <a:cs typeface="Times New Roman" pitchFamily="18" charset="0"/>
              </a:rPr>
              <a:t>chỉ</a:t>
            </a:r>
            <a:r>
              <a:rPr lang="fr-FR" sz="2800" b="1" i="1" dirty="0" smtClean="0">
                <a:solidFill>
                  <a:srgbClr val="000000"/>
                </a:solidFill>
                <a:latin typeface="Times New Roman" pitchFamily="18" charset="0"/>
                <a:ea typeface="Times New Roman" pitchFamily="18" charset="0"/>
                <a:cs typeface="Times New Roman" pitchFamily="18" charset="0"/>
              </a:rPr>
              <a:t> là </a:t>
            </a:r>
            <a:r>
              <a:rPr lang="fr-FR" sz="2800" b="1" i="1" dirty="0" err="1" smtClean="0">
                <a:solidFill>
                  <a:srgbClr val="000000"/>
                </a:solidFill>
                <a:latin typeface="Times New Roman" pitchFamily="18" charset="0"/>
                <a:ea typeface="Times New Roman" pitchFamily="18" charset="0"/>
                <a:cs typeface="Times New Roman" pitchFamily="18" charset="0"/>
              </a:rPr>
              <a:t>sự</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tóm</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tắt</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rút</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gọn</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của</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phần</a:t>
            </a:r>
            <a:r>
              <a:rPr lang="fr-FR" sz="2800" b="1" i="1" dirty="0" smtClean="0">
                <a:solidFill>
                  <a:srgbClr val="000000"/>
                </a:solidFill>
                <a:latin typeface="Times New Roman" pitchFamily="18" charset="0"/>
                <a:ea typeface="Times New Roman" pitchFamily="18" charset="0"/>
                <a:cs typeface="Times New Roman" pitchFamily="18" charset="0"/>
              </a:rPr>
              <a:t> TB, </a:t>
            </a:r>
            <a:r>
              <a:rPr lang="fr-FR" sz="2800" b="1" i="1" dirty="0" err="1" smtClean="0">
                <a:solidFill>
                  <a:srgbClr val="000000"/>
                </a:solidFill>
                <a:latin typeface="Times New Roman" pitchFamily="18" charset="0"/>
                <a:ea typeface="Times New Roman" pitchFamily="18" charset="0"/>
                <a:cs typeface="Times New Roman" pitchFamily="18" charset="0"/>
              </a:rPr>
              <a:t>còn</a:t>
            </a:r>
            <a:r>
              <a:rPr lang="fr-FR" sz="2800" b="1" i="1" dirty="0" smtClean="0">
                <a:solidFill>
                  <a:srgbClr val="000000"/>
                </a:solidFill>
                <a:latin typeface="Times New Roman" pitchFamily="18" charset="0"/>
                <a:ea typeface="Times New Roman" pitchFamily="18" charset="0"/>
                <a:cs typeface="Times New Roman" pitchFamily="18" charset="0"/>
              </a:rPr>
              <a:t> KB </a:t>
            </a:r>
            <a:r>
              <a:rPr lang="fr-FR" sz="2800" b="1" i="1" dirty="0" err="1" smtClean="0">
                <a:solidFill>
                  <a:srgbClr val="000000"/>
                </a:solidFill>
                <a:latin typeface="Times New Roman" pitchFamily="18" charset="0"/>
                <a:ea typeface="Times New Roman" pitchFamily="18" charset="0"/>
                <a:cs typeface="Times New Roman" pitchFamily="18" charset="0"/>
              </a:rPr>
              <a:t>chẳng</a:t>
            </a:r>
            <a:r>
              <a:rPr lang="fr-FR" sz="2800" b="1" i="1" dirty="0" smtClean="0">
                <a:solidFill>
                  <a:srgbClr val="000000"/>
                </a:solidFill>
                <a:latin typeface="Times New Roman" pitchFamily="18" charset="0"/>
                <a:ea typeface="Times New Roman" pitchFamily="18" charset="0"/>
                <a:cs typeface="Times New Roman" pitchFamily="18" charset="0"/>
              </a:rPr>
              <a:t> qua </a:t>
            </a:r>
            <a:r>
              <a:rPr lang="fr-FR" sz="2800" b="1" i="1" dirty="0" err="1" smtClean="0">
                <a:solidFill>
                  <a:srgbClr val="000000"/>
                </a:solidFill>
                <a:latin typeface="Times New Roman" pitchFamily="18" charset="0"/>
                <a:ea typeface="Times New Roman" pitchFamily="18" charset="0"/>
                <a:cs typeface="Times New Roman" pitchFamily="18" charset="0"/>
              </a:rPr>
              <a:t>chỉ</a:t>
            </a:r>
            <a:r>
              <a:rPr lang="fr-FR" sz="2800" b="1" i="1" dirty="0" smtClean="0">
                <a:solidFill>
                  <a:srgbClr val="000000"/>
                </a:solidFill>
                <a:latin typeface="Times New Roman" pitchFamily="18" charset="0"/>
                <a:ea typeface="Times New Roman" pitchFamily="18" charset="0"/>
                <a:cs typeface="Times New Roman" pitchFamily="18" charset="0"/>
              </a:rPr>
              <a:t> là </a:t>
            </a:r>
            <a:r>
              <a:rPr lang="fr-FR" sz="2800" b="1" i="1" dirty="0" err="1" smtClean="0">
                <a:solidFill>
                  <a:srgbClr val="000000"/>
                </a:solidFill>
                <a:latin typeface="Times New Roman" pitchFamily="18" charset="0"/>
                <a:ea typeface="Times New Roman" pitchFamily="18" charset="0"/>
                <a:cs typeface="Times New Roman" pitchFamily="18" charset="0"/>
              </a:rPr>
              <a:t>sự</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lặp</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lại</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lần</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nữa</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của</a:t>
            </a:r>
            <a:r>
              <a:rPr lang="fr-FR" sz="2800" b="1" i="1" dirty="0" smtClean="0">
                <a:solidFill>
                  <a:srgbClr val="000000"/>
                </a:solidFill>
                <a:latin typeface="Times New Roman" pitchFamily="18" charset="0"/>
                <a:ea typeface="Times New Roman" pitchFamily="18" charset="0"/>
                <a:cs typeface="Times New Roman" pitchFamily="18" charset="0"/>
              </a:rPr>
              <a:t> MB. </a:t>
            </a:r>
            <a:r>
              <a:rPr lang="fr-FR" sz="2800" b="1" i="1" dirty="0" err="1" smtClean="0">
                <a:solidFill>
                  <a:srgbClr val="000000"/>
                </a:solidFill>
                <a:latin typeface="Times New Roman" pitchFamily="18" charset="0"/>
                <a:ea typeface="Times New Roman" pitchFamily="18" charset="0"/>
                <a:cs typeface="Times New Roman" pitchFamily="18" charset="0"/>
              </a:rPr>
              <a:t>Nói</a:t>
            </a:r>
            <a:r>
              <a:rPr lang="fr-FR" sz="2800" b="1" i="1" dirty="0" smtClean="0">
                <a:solidFill>
                  <a:srgbClr val="000000"/>
                </a:solidFill>
                <a:latin typeface="Times New Roman" pitchFamily="18" charset="0"/>
                <a:ea typeface="Times New Roman" pitchFamily="18" charset="0"/>
                <a:cs typeface="Times New Roman" pitchFamily="18" charset="0"/>
              </a:rPr>
              <a:t> </a:t>
            </a:r>
            <a:r>
              <a:rPr lang="vi-VN" sz="2800" b="1" i="1" dirty="0" smtClean="0">
                <a:solidFill>
                  <a:srgbClr val="000000"/>
                </a:solidFill>
                <a:latin typeface="Times New Roman" pitchFamily="18" charset="0"/>
                <a:ea typeface="Times New Roman" pitchFamily="18" charset="0"/>
                <a:cs typeface="Times New Roman" pitchFamily="18" charset="0"/>
              </a:rPr>
              <a:t>n</a:t>
            </a:r>
            <a:r>
              <a:rPr lang="fr-FR" sz="2800" b="1" i="1" dirty="0" err="1" smtClean="0">
                <a:solidFill>
                  <a:srgbClr val="000000"/>
                </a:solidFill>
                <a:latin typeface="Times New Roman" pitchFamily="18" charset="0"/>
                <a:ea typeface="Times New Roman" pitchFamily="18" charset="0"/>
                <a:cs typeface="Times New Roman" pitchFamily="18" charset="0"/>
              </a:rPr>
              <a:t>hư</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vậy</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có</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đúng</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không</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Vì</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sao</a:t>
            </a:r>
            <a:r>
              <a:rPr lang="fr-FR" sz="2800" b="1" i="1" dirty="0" smtClean="0">
                <a:solidFill>
                  <a:srgbClr val="000000"/>
                </a:solidFill>
                <a:latin typeface="Times New Roman" pitchFamily="18" charset="0"/>
                <a:ea typeface="Times New Roman" pitchFamily="18" charset="0"/>
                <a:cs typeface="Times New Roman" pitchFamily="18" charset="0"/>
              </a:rPr>
              <a:t>?</a:t>
            </a:r>
            <a:endParaRPr lang="en-US" sz="1400" dirty="0" smtClean="0">
              <a:solidFill>
                <a:schemeClr val="tx1"/>
              </a:solidFill>
              <a:latin typeface="Times New Roman" pitchFamily="18" charset="0"/>
              <a:cs typeface="Times New Roman" pitchFamily="18" charset="0"/>
            </a:endParaRPr>
          </a:p>
        </p:txBody>
      </p:sp>
      <p:sp>
        <p:nvSpPr>
          <p:cNvPr id="25" name="Rectangle 24"/>
          <p:cNvSpPr/>
          <p:nvPr/>
        </p:nvSpPr>
        <p:spPr>
          <a:xfrm>
            <a:off x="2667987" y="2045073"/>
            <a:ext cx="9017329" cy="1815882"/>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FF0000"/>
                </a:solidFill>
                <a:latin typeface="Times New Roman" pitchFamily="18" charset="0"/>
                <a:cs typeface="Times New Roman" pitchFamily="18" charset="0"/>
              </a:rPr>
              <a:t>M</a:t>
            </a:r>
            <a:r>
              <a:rPr lang="vi-VN" sz="2800" dirty="0" smtClean="0">
                <a:solidFill>
                  <a:srgbClr val="FF0000"/>
                </a:solidFill>
                <a:latin typeface="Times New Roman" pitchFamily="18" charset="0"/>
                <a:cs typeface="Times New Roman" pitchFamily="18" charset="0"/>
              </a:rPr>
              <a:t>ở bài chỉ là giới thiệu đối tượng và sự việc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dẫn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dắt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đọc</a:t>
            </a:r>
            <a:r>
              <a:rPr lang="en-US" sz="2800"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còn kết </a:t>
            </a:r>
            <a:r>
              <a:rPr lang="en-US" sz="2800" dirty="0" err="1" smtClean="0">
                <a:solidFill>
                  <a:srgbClr val="FF0000"/>
                </a:solidFill>
                <a:latin typeface="Times New Roman" pitchFamily="18" charset="0"/>
                <a:cs typeface="Times New Roman" pitchFamily="18" charset="0"/>
              </a:rPr>
              <a:t>bài</a:t>
            </a:r>
            <a:r>
              <a:rPr lang="vi-VN" sz="2800" dirty="0" smtClean="0">
                <a:solidFill>
                  <a:srgbClr val="FF0000"/>
                </a:solidFill>
                <a:latin typeface="Times New Roman" pitchFamily="18" charset="0"/>
                <a:cs typeface="Times New Roman" pitchFamily="18" charset="0"/>
              </a:rPr>
              <a:t> là phần: bộc lộ cảm xúc cá nhân về đối tượng và sự việc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tóm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gọn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nâng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nội</a:t>
            </a:r>
            <a:r>
              <a:rPr lang="en-US" sz="2800" dirty="0" smtClean="0">
                <a:solidFill>
                  <a:srgbClr val="FF0000"/>
                </a:solidFill>
                <a:latin typeface="Times New Roman" pitchFamily="18" charset="0"/>
                <a:cs typeface="Times New Roman" pitchFamily="18" charset="0"/>
              </a:rPr>
              <a:t> dung so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MB)</a:t>
            </a:r>
            <a:r>
              <a:rPr lang="vi-VN" sz="2800" dirty="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p:txBody>
      </p:sp>
      <p:sp>
        <p:nvSpPr>
          <p:cNvPr id="26" name="Cloud Callout 25"/>
          <p:cNvSpPr/>
          <p:nvPr/>
        </p:nvSpPr>
        <p:spPr>
          <a:xfrm>
            <a:off x="1685950" y="0"/>
            <a:ext cx="7012724" cy="3557904"/>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eaLnBrk="0" fontAlgn="base" hangingPunct="0">
              <a:spcBef>
                <a:spcPct val="0"/>
              </a:spcBef>
              <a:spcAft>
                <a:spcPct val="0"/>
              </a:spcAft>
            </a:pPr>
            <a:r>
              <a:rPr lang="fr-FR" sz="2800" b="1" i="1" dirty="0" err="1" smtClean="0">
                <a:solidFill>
                  <a:srgbClr val="000000"/>
                </a:solidFill>
                <a:latin typeface="Times New Roman" pitchFamily="18" charset="0"/>
                <a:ea typeface="Times New Roman" pitchFamily="18" charset="0"/>
                <a:cs typeface="Times New Roman" pitchFamily="18" charset="0"/>
              </a:rPr>
              <a:t>Bạn</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khác</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lại</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cho</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rằng</a:t>
            </a:r>
            <a:r>
              <a:rPr lang="fr-FR" sz="2800" b="1" i="1" dirty="0" smtClean="0">
                <a:solidFill>
                  <a:srgbClr val="000000"/>
                </a:solidFill>
                <a:latin typeface="Times New Roman" pitchFamily="18" charset="0"/>
                <a:ea typeface="Times New Roman" pitchFamily="18" charset="0"/>
                <a:cs typeface="Times New Roman" pitchFamily="18" charset="0"/>
              </a:rPr>
              <a:t> ND </a:t>
            </a:r>
            <a:r>
              <a:rPr lang="fr-FR" sz="2800" b="1" i="1" dirty="0" err="1" smtClean="0">
                <a:solidFill>
                  <a:srgbClr val="000000"/>
                </a:solidFill>
                <a:latin typeface="Times New Roman" pitchFamily="18" charset="0"/>
                <a:ea typeface="Times New Roman" pitchFamily="18" charset="0"/>
                <a:cs typeface="Times New Roman" pitchFamily="18" charset="0"/>
              </a:rPr>
              <a:t>chính</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của</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việc</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miêu</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tả</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tự</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sự</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được</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dồn</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cả</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vào</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phần</a:t>
            </a:r>
            <a:r>
              <a:rPr lang="fr-FR" sz="2800" b="1" i="1" dirty="0" smtClean="0">
                <a:solidFill>
                  <a:srgbClr val="000000"/>
                </a:solidFill>
                <a:latin typeface="Times New Roman" pitchFamily="18" charset="0"/>
                <a:ea typeface="Times New Roman" pitchFamily="18" charset="0"/>
                <a:cs typeface="Times New Roman" pitchFamily="18" charset="0"/>
              </a:rPr>
              <a:t> TB </a:t>
            </a:r>
            <a:r>
              <a:rPr lang="fr-FR" sz="2800" b="1" i="1" dirty="0" err="1" smtClean="0">
                <a:solidFill>
                  <a:srgbClr val="000000"/>
                </a:solidFill>
                <a:latin typeface="Times New Roman" pitchFamily="18" charset="0"/>
                <a:ea typeface="Times New Roman" pitchFamily="18" charset="0"/>
                <a:cs typeface="Times New Roman" pitchFamily="18" charset="0"/>
              </a:rPr>
              <a:t>nên</a:t>
            </a:r>
            <a:r>
              <a:rPr lang="fr-FR" sz="2800" b="1" i="1" dirty="0" smtClean="0">
                <a:solidFill>
                  <a:srgbClr val="000000"/>
                </a:solidFill>
                <a:latin typeface="Times New Roman" pitchFamily="18" charset="0"/>
                <a:ea typeface="Times New Roman" pitchFamily="18" charset="0"/>
                <a:cs typeface="Times New Roman" pitchFamily="18" charset="0"/>
              </a:rPr>
              <a:t> MB </a:t>
            </a:r>
            <a:r>
              <a:rPr lang="fr-FR" sz="2800" b="1" i="1" dirty="0" err="1" smtClean="0">
                <a:solidFill>
                  <a:srgbClr val="000000"/>
                </a:solidFill>
                <a:latin typeface="Times New Roman" pitchFamily="18" charset="0"/>
                <a:ea typeface="Times New Roman" pitchFamily="18" charset="0"/>
                <a:cs typeface="Times New Roman" pitchFamily="18" charset="0"/>
              </a:rPr>
              <a:t>và</a:t>
            </a:r>
            <a:r>
              <a:rPr lang="fr-FR" sz="2800" b="1" i="1" dirty="0" smtClean="0">
                <a:solidFill>
                  <a:srgbClr val="000000"/>
                </a:solidFill>
                <a:latin typeface="Times New Roman" pitchFamily="18" charset="0"/>
                <a:ea typeface="Times New Roman" pitchFamily="18" charset="0"/>
                <a:cs typeface="Times New Roman" pitchFamily="18" charset="0"/>
              </a:rPr>
              <a:t> KB là </a:t>
            </a:r>
            <a:r>
              <a:rPr lang="fr-FR" sz="2800" b="1" i="1" dirty="0" err="1" smtClean="0">
                <a:solidFill>
                  <a:srgbClr val="000000"/>
                </a:solidFill>
                <a:latin typeface="Times New Roman" pitchFamily="18" charset="0"/>
                <a:ea typeface="Times New Roman" pitchFamily="18" charset="0"/>
                <a:cs typeface="Times New Roman" pitchFamily="18" charset="0"/>
              </a:rPr>
              <a:t>những</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phần</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không</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cần</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cần</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thiết</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lắm</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Em</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có</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đồng</a:t>
            </a:r>
            <a:r>
              <a:rPr lang="fr-FR" sz="2800" b="1" i="1" dirty="0" smtClean="0">
                <a:solidFill>
                  <a:srgbClr val="000000"/>
                </a:solidFill>
                <a:latin typeface="Times New Roman" pitchFamily="18" charset="0"/>
                <a:ea typeface="Times New Roman" pitchFamily="18" charset="0"/>
                <a:cs typeface="Times New Roman" pitchFamily="18" charset="0"/>
              </a:rPr>
              <a:t> ý </a:t>
            </a:r>
            <a:r>
              <a:rPr lang="fr-FR" sz="2800" b="1" i="1" dirty="0" err="1" smtClean="0">
                <a:solidFill>
                  <a:srgbClr val="000000"/>
                </a:solidFill>
                <a:latin typeface="Times New Roman" pitchFamily="18" charset="0"/>
                <a:ea typeface="Times New Roman" pitchFamily="18" charset="0"/>
                <a:cs typeface="Times New Roman" pitchFamily="18" charset="0"/>
              </a:rPr>
              <a:t>với</a:t>
            </a:r>
            <a:r>
              <a:rPr lang="fr-FR" sz="2800" b="1" i="1" dirty="0" smtClean="0">
                <a:solidFill>
                  <a:srgbClr val="000000"/>
                </a:solidFill>
                <a:latin typeface="Times New Roman" pitchFamily="18" charset="0"/>
                <a:ea typeface="Times New Roman" pitchFamily="18" charset="0"/>
                <a:cs typeface="Times New Roman" pitchFamily="18" charset="0"/>
              </a:rPr>
              <a:t> ý </a:t>
            </a:r>
            <a:r>
              <a:rPr lang="fr-FR" sz="2800" b="1" i="1" dirty="0" err="1" smtClean="0">
                <a:solidFill>
                  <a:srgbClr val="000000"/>
                </a:solidFill>
                <a:latin typeface="Times New Roman" pitchFamily="18" charset="0"/>
                <a:ea typeface="Times New Roman" pitchFamily="18" charset="0"/>
                <a:cs typeface="Times New Roman" pitchFamily="18" charset="0"/>
              </a:rPr>
              <a:t>kiến</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đó</a:t>
            </a:r>
            <a:r>
              <a:rPr lang="fr-FR" sz="2800" b="1" i="1" dirty="0" smtClean="0">
                <a:solidFill>
                  <a:srgbClr val="000000"/>
                </a:solidFill>
                <a:latin typeface="Times New Roman" pitchFamily="18" charset="0"/>
                <a:ea typeface="Times New Roman" pitchFamily="18" charset="0"/>
                <a:cs typeface="Times New Roman" pitchFamily="18" charset="0"/>
              </a:rPr>
              <a:t> </a:t>
            </a:r>
            <a:r>
              <a:rPr lang="fr-FR" sz="2800" b="1" i="1" dirty="0" err="1" smtClean="0">
                <a:solidFill>
                  <a:srgbClr val="000000"/>
                </a:solidFill>
                <a:latin typeface="Times New Roman" pitchFamily="18" charset="0"/>
                <a:ea typeface="Times New Roman" pitchFamily="18" charset="0"/>
                <a:cs typeface="Times New Roman" pitchFamily="18" charset="0"/>
              </a:rPr>
              <a:t>không</a:t>
            </a:r>
            <a:r>
              <a:rPr lang="fr-FR" sz="2800" b="1" i="1" dirty="0" smtClean="0">
                <a:solidFill>
                  <a:srgbClr val="000000"/>
                </a:solidFill>
                <a:latin typeface="Times New Roman" pitchFamily="18" charset="0"/>
                <a:ea typeface="Times New Roman" pitchFamily="18" charset="0"/>
                <a:cs typeface="Times New Roman" pitchFamily="18" charset="0"/>
              </a:rPr>
              <a:t>?</a:t>
            </a:r>
            <a:endParaRPr lang="en-US" sz="1400" dirty="0" smtClean="0">
              <a:solidFill>
                <a:schemeClr val="tx1"/>
              </a:solidFill>
              <a:latin typeface="Times New Roman" pitchFamily="18" charset="0"/>
              <a:cs typeface="Times New Roman" pitchFamily="18" charset="0"/>
            </a:endParaRPr>
          </a:p>
        </p:txBody>
      </p:sp>
      <p:sp>
        <p:nvSpPr>
          <p:cNvPr id="27" name="Rectangle 26"/>
          <p:cNvSpPr/>
          <p:nvPr/>
        </p:nvSpPr>
        <p:spPr>
          <a:xfrm>
            <a:off x="4069278" y="3850401"/>
            <a:ext cx="8122722" cy="3108543"/>
          </a:xfrm>
          <a:prstGeom prst="rect">
            <a:avLst/>
          </a:prstGeom>
        </p:spPr>
        <p:txBody>
          <a:bodyPr wrap="square">
            <a:spAutoFit/>
          </a:bodyPr>
          <a:lstStyle/>
          <a:p>
            <a:pPr algn="just"/>
            <a:r>
              <a:rPr lang="vi-VN" sz="2800" dirty="0" smtClean="0">
                <a:solidFill>
                  <a:srgbClr val="FF0000"/>
                </a:solidFill>
                <a:latin typeface="+mj-lt"/>
              </a:rPr>
              <a:t>Tuy nội dung chính của việc miêu tả được dồn cả vào phần </a:t>
            </a:r>
            <a:r>
              <a:rPr lang="en-US" sz="2800" dirty="0" smtClean="0">
                <a:solidFill>
                  <a:srgbClr val="FF0000"/>
                </a:solidFill>
                <a:latin typeface="Times New Roman" pitchFamily="18" charset="0"/>
                <a:cs typeface="Times New Roman" pitchFamily="18" charset="0"/>
              </a:rPr>
              <a:t>TB</a:t>
            </a:r>
            <a:r>
              <a:rPr lang="vi-VN" sz="2800" dirty="0" smtClean="0">
                <a:solidFill>
                  <a:srgbClr val="FF0000"/>
                </a:solidFill>
                <a:latin typeface="+mj-lt"/>
              </a:rPr>
              <a:t>, nhưng phần </a:t>
            </a:r>
            <a:r>
              <a:rPr lang="en-US" sz="2800" dirty="0" smtClean="0">
                <a:solidFill>
                  <a:srgbClr val="FF0000"/>
                </a:solidFill>
                <a:latin typeface="Times New Roman" pitchFamily="18" charset="0"/>
                <a:cs typeface="Times New Roman" pitchFamily="18" charset="0"/>
              </a:rPr>
              <a:t>MB</a:t>
            </a:r>
            <a:r>
              <a:rPr lang="en-US" sz="2800" dirty="0" smtClean="0">
                <a:solidFill>
                  <a:srgbClr val="FF0000"/>
                </a:solidFill>
                <a:latin typeface="+mj-lt"/>
              </a:rPr>
              <a:t> </a:t>
            </a:r>
            <a:r>
              <a:rPr lang="vi-VN" sz="2800" dirty="0" smtClean="0">
                <a:solidFill>
                  <a:srgbClr val="FF0000"/>
                </a:solidFill>
                <a:latin typeface="+mj-lt"/>
              </a:rPr>
              <a:t>và </a:t>
            </a:r>
            <a:r>
              <a:rPr lang="en-US" sz="2800" dirty="0" smtClean="0">
                <a:solidFill>
                  <a:srgbClr val="FF0000"/>
                </a:solidFill>
                <a:latin typeface="Times New Roman" pitchFamily="18" charset="0"/>
                <a:cs typeface="Times New Roman" pitchFamily="18" charset="0"/>
              </a:rPr>
              <a:t>KB</a:t>
            </a:r>
            <a:r>
              <a:rPr lang="en-US" sz="2800" dirty="0" smtClean="0">
                <a:solidFill>
                  <a:srgbClr val="FF0000"/>
                </a:solidFill>
                <a:latin typeface="+mj-lt"/>
              </a:rPr>
              <a:t> </a:t>
            </a:r>
            <a:r>
              <a:rPr lang="vi-VN" sz="2800" dirty="0" smtClean="0">
                <a:solidFill>
                  <a:srgbClr val="FF0000"/>
                </a:solidFill>
                <a:latin typeface="+mj-lt"/>
              </a:rPr>
              <a:t>vẫn rất cần thiết. Vì</a:t>
            </a:r>
            <a:r>
              <a:rPr lang="en-US" sz="2800" dirty="0" smtClean="0">
                <a:solidFill>
                  <a:srgbClr val="FF0000"/>
                </a:solidFill>
                <a:latin typeface="+mj-lt"/>
              </a:rPr>
              <a:t> </a:t>
            </a:r>
            <a:r>
              <a:rPr lang="en-US" sz="2800" dirty="0" smtClean="0">
                <a:solidFill>
                  <a:srgbClr val="FF0000"/>
                </a:solidFill>
                <a:latin typeface="Times New Roman" pitchFamily="18" charset="0"/>
                <a:cs typeface="Times New Roman" pitchFamily="18" charset="0"/>
              </a:rPr>
              <a:t>MB</a:t>
            </a:r>
            <a:r>
              <a:rPr lang="vi-VN" sz="2800" dirty="0" smtClean="0">
                <a:solidFill>
                  <a:srgbClr val="FF0000"/>
                </a:solidFill>
                <a:latin typeface="+mj-lt"/>
              </a:rPr>
              <a:t>, ngoài nhiệm vụ giới thiệu đề tài của văn bản, còn giúp người đọc đi vào đề tài đó một cách dễ dàng, tự nhiên và hứng thú. Còn </a:t>
            </a:r>
            <a:r>
              <a:rPr lang="en-US" sz="2800" dirty="0" smtClean="0">
                <a:solidFill>
                  <a:srgbClr val="FF0000"/>
                </a:solidFill>
                <a:latin typeface="Times New Roman" pitchFamily="18" charset="0"/>
                <a:cs typeface="Times New Roman" pitchFamily="18" charset="0"/>
              </a:rPr>
              <a:t>KB</a:t>
            </a:r>
            <a:r>
              <a:rPr lang="vi-VN" sz="2800" dirty="0" smtClean="0">
                <a:solidFill>
                  <a:srgbClr val="FF0000"/>
                </a:solidFill>
                <a:latin typeface="+mj-lt"/>
              </a:rPr>
              <a:t> </a:t>
            </a:r>
            <a:r>
              <a:rPr lang="en-US" sz="2800" dirty="0" err="1" smtClean="0">
                <a:solidFill>
                  <a:srgbClr val="FF0000"/>
                </a:solidFill>
                <a:latin typeface="Times New Roman" pitchFamily="18" charset="0"/>
                <a:cs typeface="Times New Roman" pitchFamily="18" charset="0"/>
              </a:rPr>
              <a:t>giúp</a:t>
            </a:r>
            <a:r>
              <a:rPr lang="vi-VN" sz="2800" dirty="0" smtClean="0">
                <a:solidFill>
                  <a:srgbClr val="FF0000"/>
                </a:solidFill>
                <a:latin typeface="+mj-lt"/>
                <a:cs typeface="Times New Roman" pitchFamily="18" charset="0"/>
              </a:rPr>
              <a:t> </a:t>
            </a:r>
            <a:r>
              <a:rPr lang="vi-VN" sz="2800" dirty="0" smtClean="0">
                <a:solidFill>
                  <a:srgbClr val="FF0000"/>
                </a:solidFill>
                <a:latin typeface="+mj-lt"/>
              </a:rPr>
              <a:t>nêu cảm nghĩ, lời hứa hẹn, làm cho văn bản để lại ấn tượng tốt đẹp trong lòng người đọc.</a:t>
            </a:r>
            <a:endParaRPr lang="en-US" sz="2800" dirty="0">
              <a:solidFill>
                <a:srgbClr val="FF0000"/>
              </a:solidFill>
              <a:latin typeface="+mj-lt"/>
            </a:endParaRPr>
          </a:p>
        </p:txBody>
      </p:sp>
    </p:spTree>
    <p:extLst>
      <p:ext uri="{BB962C8B-B14F-4D97-AF65-F5344CB8AC3E}">
        <p14:creationId xmlns:p14="http://schemas.microsoft.com/office/powerpoint/2010/main" val="97779837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4)">
                                      <p:cBhvr>
                                        <p:cTn id="21" dur="2000"/>
                                        <p:tgtEl>
                                          <p:spTgt spid="3"/>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heel(4)">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4)">
                                      <p:cBhvr>
                                        <p:cTn id="40" dur="2000"/>
                                        <p:tgtEl>
                                          <p:spTgt spid="7"/>
                                        </p:tgtEl>
                                      </p:cBhvr>
                                    </p:animEffect>
                                  </p:childTnLst>
                                </p:cTn>
                              </p:par>
                              <p:par>
                                <p:cTn id="41" presetID="21"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4)">
                                      <p:cBhvr>
                                        <p:cTn id="43" dur="2000"/>
                                        <p:tgtEl>
                                          <p:spTgt spid="8"/>
                                        </p:tgtEl>
                                      </p:cBhvr>
                                    </p:animEffect>
                                  </p:childTnLst>
                                </p:cTn>
                              </p:par>
                              <p:par>
                                <p:cTn id="44" presetID="21" presetClass="entr" presetSubtype="4"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4)">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heel(4)">
                                      <p:cBhvr>
                                        <p:cTn id="62" dur="2000"/>
                                        <p:tgtEl>
                                          <p:spTgt spid="18"/>
                                        </p:tgtEl>
                                      </p:cBhvr>
                                    </p:animEffect>
                                  </p:childTnLst>
                                </p:cTn>
                              </p:par>
                              <p:par>
                                <p:cTn id="63" presetID="21"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heel(4)">
                                      <p:cBhvr>
                                        <p:cTn id="65" dur="2000"/>
                                        <p:tgtEl>
                                          <p:spTgt spid="11"/>
                                        </p:tgtEl>
                                      </p:cBhvr>
                                    </p:animEffect>
                                  </p:childTnLst>
                                </p:cTn>
                              </p:par>
                              <p:par>
                                <p:cTn id="66" presetID="21" presetClass="entr" presetSubtype="4"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heel(4)">
                                      <p:cBhvr>
                                        <p:cTn id="6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p:bldP spid="11" grpId="0" animBg="1"/>
      <p:bldP spid="18" grpId="0"/>
      <p:bldP spid="21" grpId="0" animBg="1"/>
      <p:bldP spid="21" grpId="1" animBg="1"/>
      <p:bldP spid="23" grpId="0"/>
      <p:bldP spid="24" grpId="0" animBg="1"/>
      <p:bldP spid="24" grpId="1" animBg="1"/>
      <p:bldP spid="25" grpId="0"/>
      <p:bldP spid="26" grpId="0" animBg="1"/>
      <p:bldP spid="26" grpId="1"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CB7C0"/>
        </a:soli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B37C4467-3D79-4452-B631-B6A11322C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52" y="2764750"/>
            <a:ext cx="3028869" cy="4187376"/>
          </a:xfrm>
          <a:prstGeom prst="rect">
            <a:avLst/>
          </a:prstGeom>
        </p:spPr>
      </p:pic>
      <p:sp>
        <p:nvSpPr>
          <p:cNvPr id="3" name="圆: 空心 2">
            <a:extLst>
              <a:ext uri="{FF2B5EF4-FFF2-40B4-BE49-F238E27FC236}">
                <a16:creationId xmlns="" xmlns:a16="http://schemas.microsoft.com/office/drawing/2014/main" id="{5883B9ED-2B30-45C5-B0E0-BF843A31991D}"/>
              </a:ext>
            </a:extLst>
          </p:cNvPr>
          <p:cNvSpPr/>
          <p:nvPr/>
        </p:nvSpPr>
        <p:spPr>
          <a:xfrm>
            <a:off x="-372150" y="5977850"/>
            <a:ext cx="744299" cy="744299"/>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 name="文本框 4">
            <a:extLst>
              <a:ext uri="{FF2B5EF4-FFF2-40B4-BE49-F238E27FC236}">
                <a16:creationId xmlns="" xmlns:a16="http://schemas.microsoft.com/office/drawing/2014/main" id="{2CAD17AB-E07D-46BE-A9D7-DF73D394E372}"/>
              </a:ext>
            </a:extLst>
          </p:cNvPr>
          <p:cNvSpPr txBox="1"/>
          <p:nvPr/>
        </p:nvSpPr>
        <p:spPr>
          <a:xfrm>
            <a:off x="4012794" y="948868"/>
            <a:ext cx="5765959" cy="3631763"/>
          </a:xfrm>
          <a:prstGeom prst="rect">
            <a:avLst/>
          </a:prstGeom>
          <a:noFill/>
        </p:spPr>
        <p:txBody>
          <a:bodyPr wrap="square" rtlCol="0">
            <a:spAutoFit/>
          </a:bodyPr>
          <a:lstStyle/>
          <a:p>
            <a:pPr lvl="0" algn="ctr">
              <a:defRPr/>
            </a:pPr>
            <a:r>
              <a:rPr lang="en-US" sz="11500" b="1" dirty="0" err="1" smtClean="0">
                <a:latin typeface="Times New Roman" pitchFamily="18" charset="0"/>
                <a:cs typeface="Times New Roman" pitchFamily="18" charset="0"/>
              </a:rPr>
              <a:t>Luyện</a:t>
            </a:r>
            <a:r>
              <a:rPr lang="en-US" sz="11500" b="1" dirty="0" smtClean="0">
                <a:latin typeface="Times New Roman" pitchFamily="18" charset="0"/>
                <a:cs typeface="Times New Roman" pitchFamily="18" charset="0"/>
              </a:rPr>
              <a:t> </a:t>
            </a:r>
          </a:p>
          <a:p>
            <a:pPr lvl="0" algn="ctr">
              <a:defRPr/>
            </a:pPr>
            <a:r>
              <a:rPr lang="en-US" sz="11500" b="1" dirty="0" err="1" smtClean="0">
                <a:latin typeface="Times New Roman" pitchFamily="18" charset="0"/>
                <a:cs typeface="Times New Roman" pitchFamily="18" charset="0"/>
              </a:rPr>
              <a:t>tập</a:t>
            </a:r>
            <a:endParaRPr kumimoji="0" lang="zh-CN" altLang="en-US" sz="13800" b="1" i="0" u="none" strike="noStrike" kern="1200" cap="none" spc="0" normalizeH="0" baseline="0" noProof="0" dirty="0">
              <a:ln>
                <a:noFill/>
              </a:ln>
              <a:solidFill>
                <a:prstClr val="white"/>
              </a:solidFill>
              <a:effectLst/>
              <a:uLnTx/>
              <a:uFillTx/>
              <a:latin typeface="Times New Roman" pitchFamily="18" charset="0"/>
              <a:ea typeface="等线" panose="02010600030101010101" pitchFamily="2" charset="-122"/>
              <a:cs typeface="Times New Roman" pitchFamily="18" charset="0"/>
            </a:endParaRPr>
          </a:p>
        </p:txBody>
      </p:sp>
      <p:sp>
        <p:nvSpPr>
          <p:cNvPr id="9" name="椭圆 8">
            <a:extLst>
              <a:ext uri="{FF2B5EF4-FFF2-40B4-BE49-F238E27FC236}">
                <a16:creationId xmlns="" xmlns:a16="http://schemas.microsoft.com/office/drawing/2014/main" id="{32BB0EFB-2034-4BC0-AB00-DEF3A801D4E4}"/>
              </a:ext>
            </a:extLst>
          </p:cNvPr>
          <p:cNvSpPr/>
          <p:nvPr/>
        </p:nvSpPr>
        <p:spPr>
          <a:xfrm>
            <a:off x="749300" y="1358900"/>
            <a:ext cx="1028700" cy="102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椭圆 12">
            <a:extLst>
              <a:ext uri="{FF2B5EF4-FFF2-40B4-BE49-F238E27FC236}">
                <a16:creationId xmlns="" xmlns:a16="http://schemas.microsoft.com/office/drawing/2014/main" id="{007C4FB4-A498-4F1E-8FAB-0C15A168C59E}"/>
              </a:ext>
            </a:extLst>
          </p:cNvPr>
          <p:cNvSpPr/>
          <p:nvPr/>
        </p:nvSpPr>
        <p:spPr>
          <a:xfrm>
            <a:off x="-2532336" y="-837512"/>
            <a:ext cx="6107092" cy="681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文本框 13">
            <a:extLst>
              <a:ext uri="{FF2B5EF4-FFF2-40B4-BE49-F238E27FC236}">
                <a16:creationId xmlns="" xmlns:a16="http://schemas.microsoft.com/office/drawing/2014/main" id="{4DD2C7C1-843B-4ACE-B759-6F541DAD96F7}"/>
              </a:ext>
            </a:extLst>
          </p:cNvPr>
          <p:cNvSpPr txBox="1"/>
          <p:nvPr/>
        </p:nvSpPr>
        <p:spPr>
          <a:xfrm>
            <a:off x="521210" y="1247074"/>
            <a:ext cx="2778442"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600" b="1" dirty="0" smtClean="0">
                <a:solidFill>
                  <a:srgbClr val="9CB7C0"/>
                </a:solidFill>
                <a:latin typeface="Times New Roman" pitchFamily="18" charset="0"/>
                <a:ea typeface="等线" panose="02010600030101010101" pitchFamily="2" charset="-122"/>
                <a:cs typeface="Times New Roman" pitchFamily="18" charset="0"/>
              </a:rPr>
              <a:t>II.</a:t>
            </a:r>
            <a:endParaRPr kumimoji="0" lang="zh-CN" altLang="en-US" sz="16600" b="1" i="0" u="none" strike="noStrike" kern="1200" cap="none" spc="0" normalizeH="0" baseline="0" noProof="0" dirty="0">
              <a:ln>
                <a:noFill/>
              </a:ln>
              <a:solidFill>
                <a:srgbClr val="9CB7C0"/>
              </a:solidFill>
              <a:effectLst/>
              <a:uLnTx/>
              <a:uFillTx/>
              <a:latin typeface="Times New Roman" pitchFamily="18" charset="0"/>
              <a:ea typeface="等线" panose="02010600030101010101" pitchFamily="2" charset="-122"/>
              <a:cs typeface="Times New Roman" pitchFamily="18" charset="0"/>
            </a:endParaRPr>
          </a:p>
        </p:txBody>
      </p:sp>
      <p:sp>
        <p:nvSpPr>
          <p:cNvPr id="16" name="圆: 空心 15">
            <a:extLst>
              <a:ext uri="{FF2B5EF4-FFF2-40B4-BE49-F238E27FC236}">
                <a16:creationId xmlns="" xmlns:a16="http://schemas.microsoft.com/office/drawing/2014/main" id="{56B8C8A0-6AC0-45C6-A473-0197C2E94442}"/>
              </a:ext>
            </a:extLst>
          </p:cNvPr>
          <p:cNvSpPr/>
          <p:nvPr/>
        </p:nvSpPr>
        <p:spPr>
          <a:xfrm>
            <a:off x="8644850" y="5234239"/>
            <a:ext cx="744299" cy="744299"/>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3912621012"/>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382FD919-0F95-4F72-A4F9-154F3E8914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524" y="1409245"/>
            <a:ext cx="4250951" cy="4113292"/>
          </a:xfrm>
          <a:custGeom>
            <a:avLst/>
            <a:gdLst>
              <a:gd name="connsiteX0" fmla="*/ 1926013 w 3852026"/>
              <a:gd name="connsiteY0" fmla="*/ 0 h 3852026"/>
              <a:gd name="connsiteX1" fmla="*/ 3852026 w 3852026"/>
              <a:gd name="connsiteY1" fmla="*/ 1926013 h 3852026"/>
              <a:gd name="connsiteX2" fmla="*/ 1926013 w 3852026"/>
              <a:gd name="connsiteY2" fmla="*/ 3852026 h 3852026"/>
              <a:gd name="connsiteX3" fmla="*/ 0 w 3852026"/>
              <a:gd name="connsiteY3" fmla="*/ 1926013 h 3852026"/>
            </a:gdLst>
            <a:ahLst/>
            <a:cxnLst>
              <a:cxn ang="0">
                <a:pos x="connsiteX0" y="connsiteY0"/>
              </a:cxn>
              <a:cxn ang="0">
                <a:pos x="connsiteX1" y="connsiteY1"/>
              </a:cxn>
              <a:cxn ang="0">
                <a:pos x="connsiteX2" y="connsiteY2"/>
              </a:cxn>
              <a:cxn ang="0">
                <a:pos x="connsiteX3" y="connsiteY3"/>
              </a:cxn>
            </a:cxnLst>
            <a:rect l="l" t="t" r="r" b="b"/>
            <a:pathLst>
              <a:path w="3852026" h="3852026">
                <a:moveTo>
                  <a:pt x="1926013" y="0"/>
                </a:moveTo>
                <a:lnTo>
                  <a:pt x="3852026" y="1926013"/>
                </a:lnTo>
                <a:lnTo>
                  <a:pt x="1926013" y="3852026"/>
                </a:lnTo>
                <a:lnTo>
                  <a:pt x="0" y="1926013"/>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cene3d>
            <a:camera prst="orthographicFront">
              <a:rot lat="0" lon="0" rev="0"/>
            </a:camera>
            <a:lightRig rig="glow" dir="t">
              <a:rot lat="0" lon="0" rev="4800000"/>
            </a:lightRig>
          </a:scene3d>
          <a:sp3d prstMaterial="matte">
            <a:bevelT w="127000" h="63500"/>
          </a:sp3d>
        </p:spPr>
      </p:pic>
      <p:sp>
        <p:nvSpPr>
          <p:cNvPr id="14" name="菱形 13">
            <a:extLst>
              <a:ext uri="{FF2B5EF4-FFF2-40B4-BE49-F238E27FC236}">
                <a16:creationId xmlns="" xmlns:a16="http://schemas.microsoft.com/office/drawing/2014/main" id="{EF728AF9-5623-4269-B179-C9EAB0AD1BEA}"/>
              </a:ext>
            </a:extLst>
          </p:cNvPr>
          <p:cNvSpPr/>
          <p:nvPr/>
        </p:nvSpPr>
        <p:spPr>
          <a:xfrm>
            <a:off x="6202605" y="1097213"/>
            <a:ext cx="495300" cy="495300"/>
          </a:xfrm>
          <a:prstGeom prst="diamond">
            <a:avLst/>
          </a:prstGeom>
          <a:solidFill>
            <a:srgbClr val="9CB7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5" name="菱形 14">
            <a:extLst>
              <a:ext uri="{FF2B5EF4-FFF2-40B4-BE49-F238E27FC236}">
                <a16:creationId xmlns="" xmlns:a16="http://schemas.microsoft.com/office/drawing/2014/main" id="{3C757A22-B9B0-407C-A67E-D1E29C3FE5E5}"/>
              </a:ext>
            </a:extLst>
          </p:cNvPr>
          <p:cNvSpPr/>
          <p:nvPr/>
        </p:nvSpPr>
        <p:spPr>
          <a:xfrm>
            <a:off x="3530450" y="3521866"/>
            <a:ext cx="495300" cy="495300"/>
          </a:xfrm>
          <a:prstGeom prst="diamond">
            <a:avLst/>
          </a:prstGeom>
          <a:solidFill>
            <a:srgbClr val="9CB7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菱形 15">
            <a:extLst>
              <a:ext uri="{FF2B5EF4-FFF2-40B4-BE49-F238E27FC236}">
                <a16:creationId xmlns="" xmlns:a16="http://schemas.microsoft.com/office/drawing/2014/main" id="{41B80AC2-DAE0-43F1-BD2E-903ED028192C}"/>
              </a:ext>
            </a:extLst>
          </p:cNvPr>
          <p:cNvSpPr/>
          <p:nvPr/>
        </p:nvSpPr>
        <p:spPr>
          <a:xfrm>
            <a:off x="5534330" y="5380415"/>
            <a:ext cx="495300" cy="495300"/>
          </a:xfrm>
          <a:prstGeom prst="diamond">
            <a:avLst/>
          </a:prstGeom>
          <a:solidFill>
            <a:srgbClr val="9CB7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7" name="菱形 16">
            <a:extLst>
              <a:ext uri="{FF2B5EF4-FFF2-40B4-BE49-F238E27FC236}">
                <a16:creationId xmlns="" xmlns:a16="http://schemas.microsoft.com/office/drawing/2014/main" id="{4D97B3B3-84EA-478A-9818-79502CE1E9F9}"/>
              </a:ext>
            </a:extLst>
          </p:cNvPr>
          <p:cNvSpPr/>
          <p:nvPr/>
        </p:nvSpPr>
        <p:spPr>
          <a:xfrm>
            <a:off x="8082263" y="3541462"/>
            <a:ext cx="495300" cy="495300"/>
          </a:xfrm>
          <a:prstGeom prst="diamond">
            <a:avLst/>
          </a:prstGeom>
          <a:solidFill>
            <a:srgbClr val="9CB7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8" name="文本框 27">
            <a:extLst>
              <a:ext uri="{FF2B5EF4-FFF2-40B4-BE49-F238E27FC236}">
                <a16:creationId xmlns="" xmlns:a16="http://schemas.microsoft.com/office/drawing/2014/main" id="{D3D61953-3B02-4E2A-9269-301F7024D820}"/>
              </a:ext>
            </a:extLst>
          </p:cNvPr>
          <p:cNvSpPr txBox="1"/>
          <p:nvPr/>
        </p:nvSpPr>
        <p:spPr>
          <a:xfrm>
            <a:off x="213756" y="2643628"/>
            <a:ext cx="3051957" cy="1200329"/>
          </a:xfrm>
          <a:prstGeom prst="rect">
            <a:avLst/>
          </a:prstGeom>
          <a:noFill/>
        </p:spPr>
        <p:txBody>
          <a:bodyPr wrap="square" rtlCol="0">
            <a:spAutoFit/>
          </a:bodyPr>
          <a:lstStyle/>
          <a:p>
            <a:pPr lvl="0" algn="just" eaLnBrk="0" fontAlgn="base" hangingPunct="0">
              <a:spcBef>
                <a:spcPct val="0"/>
              </a:spcBef>
              <a:spcAft>
                <a:spcPct val="0"/>
              </a:spcAft>
            </a:pPr>
            <a:r>
              <a:rPr lang="nl-NL" sz="2400" dirty="0" smtClean="0">
                <a:solidFill>
                  <a:srgbClr val="000000"/>
                </a:solidFill>
                <a:latin typeface="Times Nemew Roman"/>
                <a:ea typeface="Times New Roman" pitchFamily="18" charset="0"/>
                <a:cs typeface="Arial" pitchFamily="34" charset="0"/>
              </a:rPr>
              <a:t>Sự sắp đặt nội dung của các phần theo trình tự hợp lí</a:t>
            </a:r>
            <a:endParaRPr lang="en-US" sz="2400" dirty="0" smtClean="0">
              <a:latin typeface="Times Nemew Roman"/>
              <a:cs typeface="Arial" pitchFamily="34" charset="0"/>
            </a:endParaRPr>
          </a:p>
        </p:txBody>
      </p:sp>
      <p:sp>
        <p:nvSpPr>
          <p:cNvPr id="30" name="文本框 29">
            <a:extLst>
              <a:ext uri="{FF2B5EF4-FFF2-40B4-BE49-F238E27FC236}">
                <a16:creationId xmlns="" xmlns:a16="http://schemas.microsoft.com/office/drawing/2014/main" id="{66F43859-D519-4B15-8ACF-2F50FAD02B71}"/>
              </a:ext>
            </a:extLst>
          </p:cNvPr>
          <p:cNvSpPr txBox="1"/>
          <p:nvPr/>
        </p:nvSpPr>
        <p:spPr>
          <a:xfrm>
            <a:off x="617523" y="5224641"/>
            <a:ext cx="4552620" cy="1200329"/>
          </a:xfrm>
          <a:prstGeom prst="rect">
            <a:avLst/>
          </a:prstGeom>
          <a:noFill/>
        </p:spPr>
        <p:txBody>
          <a:bodyPr wrap="square" rtlCol="0">
            <a:spAutoFit/>
          </a:bodyPr>
          <a:lstStyle/>
          <a:p>
            <a:pPr lvl="0" algn="just" eaLnBrk="0" fontAlgn="base" hangingPunct="0">
              <a:spcBef>
                <a:spcPct val="0"/>
              </a:spcBef>
              <a:spcAft>
                <a:spcPct val="0"/>
              </a:spcAft>
            </a:pPr>
            <a:r>
              <a:rPr lang="nl-NL" sz="2400" dirty="0" smtClean="0">
                <a:solidFill>
                  <a:srgbClr val="000000"/>
                </a:solidFill>
                <a:latin typeface="Times Nemew Roman"/>
                <a:ea typeface="Times New Roman" pitchFamily="18" charset="0"/>
                <a:cs typeface="Arial" pitchFamily="34" charset="0"/>
              </a:rPr>
              <a:t>Trình bày một cách hợp lí phần Mở bài và Kết bài sao cho tạo ấn tượng đầu cuối tương ứng.     </a:t>
            </a:r>
            <a:endParaRPr lang="en-US" sz="2400" dirty="0" smtClean="0">
              <a:latin typeface="Times Nemew Roman"/>
              <a:cs typeface="Arial" pitchFamily="34" charset="0"/>
            </a:endParaRPr>
          </a:p>
        </p:txBody>
      </p:sp>
      <p:sp>
        <p:nvSpPr>
          <p:cNvPr id="32" name="文本框 31">
            <a:extLst>
              <a:ext uri="{FF2B5EF4-FFF2-40B4-BE49-F238E27FC236}">
                <a16:creationId xmlns="" xmlns:a16="http://schemas.microsoft.com/office/drawing/2014/main" id="{FEA863A4-CE57-4FBB-A10D-C83CDD0A7D01}"/>
              </a:ext>
            </a:extLst>
          </p:cNvPr>
          <p:cNvSpPr txBox="1"/>
          <p:nvPr/>
        </p:nvSpPr>
        <p:spPr>
          <a:xfrm>
            <a:off x="8966847" y="3541462"/>
            <a:ext cx="2837226" cy="1200329"/>
          </a:xfrm>
          <a:prstGeom prst="rect">
            <a:avLst/>
          </a:prstGeom>
          <a:noFill/>
        </p:spPr>
        <p:txBody>
          <a:bodyPr wrap="square" rtlCol="0">
            <a:spAutoFit/>
          </a:bodyPr>
          <a:lstStyle/>
          <a:p>
            <a:pPr lvl="0" algn="just" eaLnBrk="0" fontAlgn="base" hangingPunct="0">
              <a:spcBef>
                <a:spcPct val="0"/>
              </a:spcBef>
              <a:spcAft>
                <a:spcPct val="0"/>
              </a:spcAft>
            </a:pPr>
            <a:r>
              <a:rPr lang="nl-NL" sz="2400" dirty="0" smtClean="0">
                <a:solidFill>
                  <a:srgbClr val="000000"/>
                </a:solidFill>
                <a:latin typeface="Times Nemew Roman"/>
                <a:ea typeface="Times New Roman" pitchFamily="18" charset="0"/>
                <a:cs typeface="Arial" pitchFamily="34" charset="0"/>
              </a:rPr>
              <a:t>Mở bài theo cách trực tiếp hay gián tiếp</a:t>
            </a:r>
            <a:endParaRPr lang="en-US" sz="2400" dirty="0" smtClean="0">
              <a:latin typeface="Times Nemew Roman"/>
              <a:cs typeface="Arial" pitchFamily="34" charset="0"/>
            </a:endParaRPr>
          </a:p>
        </p:txBody>
      </p:sp>
      <p:sp>
        <p:nvSpPr>
          <p:cNvPr id="34" name="文本框 33">
            <a:extLst>
              <a:ext uri="{FF2B5EF4-FFF2-40B4-BE49-F238E27FC236}">
                <a16:creationId xmlns="" xmlns:a16="http://schemas.microsoft.com/office/drawing/2014/main" id="{7313F56C-0DB8-4D28-8F29-70FBC924A339}"/>
              </a:ext>
            </a:extLst>
          </p:cNvPr>
          <p:cNvSpPr txBox="1"/>
          <p:nvPr/>
        </p:nvSpPr>
        <p:spPr>
          <a:xfrm>
            <a:off x="7405211" y="1011960"/>
            <a:ext cx="3876339" cy="1200329"/>
          </a:xfrm>
          <a:prstGeom prst="rect">
            <a:avLst/>
          </a:prstGeom>
          <a:noFill/>
        </p:spPr>
        <p:txBody>
          <a:bodyPr wrap="square" rtlCol="0">
            <a:spAutoFit/>
          </a:bodyPr>
          <a:lstStyle/>
          <a:p>
            <a:pPr lvl="0" algn="just" eaLnBrk="0" fontAlgn="base" hangingPunct="0">
              <a:spcBef>
                <a:spcPct val="0"/>
              </a:spcBef>
              <a:spcAft>
                <a:spcPct val="0"/>
              </a:spcAft>
            </a:pPr>
            <a:r>
              <a:rPr lang="nl-NL" sz="2400" dirty="0" smtClean="0">
                <a:solidFill>
                  <a:srgbClr val="000000"/>
                </a:solidFill>
                <a:latin typeface="Times Nemew Roman"/>
                <a:ea typeface="Times New Roman" pitchFamily="18" charset="0"/>
                <a:cs typeface="Arial" pitchFamily="34" charset="0"/>
              </a:rPr>
              <a:t>Sự sắp xếp hình thức của văn bản theo quy ước thống nhất</a:t>
            </a:r>
            <a:endParaRPr lang="en-US" sz="2400" dirty="0" smtClean="0">
              <a:latin typeface="Times Nemew Roman"/>
              <a:cs typeface="Arial" pitchFamily="34" charset="0"/>
            </a:endParaRPr>
          </a:p>
        </p:txBody>
      </p:sp>
      <p:sp>
        <p:nvSpPr>
          <p:cNvPr id="37" name="文本框 36">
            <a:extLst>
              <a:ext uri="{FF2B5EF4-FFF2-40B4-BE49-F238E27FC236}">
                <a16:creationId xmlns="" xmlns:a16="http://schemas.microsoft.com/office/drawing/2014/main" id="{ED794DAB-34B6-494D-ABC1-DD72A4F765E3}"/>
              </a:ext>
            </a:extLst>
          </p:cNvPr>
          <p:cNvSpPr txBox="1"/>
          <p:nvPr/>
        </p:nvSpPr>
        <p:spPr>
          <a:xfrm>
            <a:off x="0" y="47465"/>
            <a:ext cx="12191999" cy="584775"/>
          </a:xfrm>
          <a:prstGeom prst="rect">
            <a:avLst/>
          </a:prstGeom>
          <a:noFill/>
        </p:spPr>
        <p:txBody>
          <a:bodyPr wrap="square" rtlCol="0">
            <a:spAutoFit/>
          </a:bodyPr>
          <a:lstStyle/>
          <a:p>
            <a:pPr algn="ctr"/>
            <a:r>
              <a:rPr lang="nl-NL" sz="3200" dirty="0" smtClean="0">
                <a:solidFill>
                  <a:srgbClr val="FF0000"/>
                </a:solidFill>
                <a:latin typeface="Times Nemew Roman"/>
                <a:ea typeface="Times New Roman" pitchFamily="18" charset="0"/>
                <a:cs typeface="Times New Roman" pitchFamily="18" charset="0"/>
              </a:rPr>
              <a:t>Định nghĩa nào sau đây thể hiện rõ nội dung của bố cục văn bản?</a:t>
            </a:r>
            <a:endParaRPr lang="zh-CN" altLang="en-US" sz="3200" b="1" spc="300" dirty="0">
              <a:solidFill>
                <a:srgbClr val="FF0000"/>
              </a:solidFill>
              <a:latin typeface="Times Nemew Roman"/>
              <a:ea typeface="幼圆" panose="02010509060101010101" pitchFamily="49" charset="-122"/>
            </a:endParaRPr>
          </a:p>
        </p:txBody>
      </p:sp>
    </p:spTree>
    <p:extLst>
      <p:ext uri="{BB962C8B-B14F-4D97-AF65-F5344CB8AC3E}">
        <p14:creationId xmlns:p14="http://schemas.microsoft.com/office/powerpoint/2010/main" val="182406481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ox(i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Left)">
                                      <p:cBhvr>
                                        <p:cTn id="19" dur="500"/>
                                        <p:tgtEl>
                                          <p:spTgt spid="15"/>
                                        </p:tgtEl>
                                      </p:cBhvr>
                                    </p:animEffect>
                                  </p:childTnLst>
                                </p:cTn>
                              </p:par>
                              <p:par>
                                <p:cTn id="20" presetID="18" presetClass="entr" presetSubtype="12" fill="hold" grpId="1"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trips(downLeft)">
                                      <p:cBhvr>
                                        <p:cTn id="22" dur="500"/>
                                        <p:tgtEl>
                                          <p:spTgt spid="28"/>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Left)">
                                      <p:cBhvr>
                                        <p:cTn id="25" dur="500"/>
                                        <p:tgtEl>
                                          <p:spTgt spid="14"/>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strips(downLeft)">
                                      <p:cBhvr>
                                        <p:cTn id="28" dur="500"/>
                                        <p:tgtEl>
                                          <p:spTgt spid="34"/>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Left)">
                                      <p:cBhvr>
                                        <p:cTn id="31" dur="500"/>
                                        <p:tgtEl>
                                          <p:spTgt spid="17"/>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strips(downLeft)">
                                      <p:cBhvr>
                                        <p:cTn id="34" dur="500"/>
                                        <p:tgtEl>
                                          <p:spTgt spid="32"/>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Left)">
                                      <p:cBhvr>
                                        <p:cTn id="37" dur="500"/>
                                        <p:tgtEl>
                                          <p:spTgt spid="16"/>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strips(downLeft)">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grpId="0" nodeType="clickEffect">
                                  <p:stCondLst>
                                    <p:cond delay="0"/>
                                  </p:stCondLst>
                                  <p:childTnLst>
                                    <p:animRot by="21600000">
                                      <p:cBhvr>
                                        <p:cTn id="44"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8" grpId="0"/>
      <p:bldP spid="28" grpId="1"/>
      <p:bldP spid="30" grpId="0"/>
      <p:bldP spid="32" grpId="0"/>
      <p:bldP spid="34"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本框 7">
            <a:extLst>
              <a:ext uri="{FF2B5EF4-FFF2-40B4-BE49-F238E27FC236}">
                <a16:creationId xmlns="" xmlns:a16="http://schemas.microsoft.com/office/drawing/2014/main" id="{8251F221-009E-41F2-9796-5B0B4B9AFA88}"/>
              </a:ext>
            </a:extLst>
          </p:cNvPr>
          <p:cNvSpPr txBox="1"/>
          <p:nvPr/>
        </p:nvSpPr>
        <p:spPr>
          <a:xfrm>
            <a:off x="8224350" y="2404624"/>
            <a:ext cx="3389718" cy="1200329"/>
          </a:xfrm>
          <a:prstGeom prst="rect">
            <a:avLst/>
          </a:prstGeom>
          <a:noFill/>
        </p:spPr>
        <p:txBody>
          <a:bodyPr wrap="square" rtlCol="0">
            <a:spAutoFit/>
          </a:bodyPr>
          <a:lstStyle/>
          <a:p>
            <a:pPr lvl="0" algn="ctr">
              <a:defRPr/>
            </a:pPr>
            <a:r>
              <a:rPr lang="de-DE" sz="2400" dirty="0" smtClean="0">
                <a:solidFill>
                  <a:srgbClr val="000000"/>
                </a:solidFill>
                <a:latin typeface="Times Nemew Roman"/>
                <a:ea typeface="Times New Roman" pitchFamily="18" charset="0"/>
                <a:cs typeface="Times New Roman" pitchFamily="18" charset="0"/>
              </a:rPr>
              <a:t>Giới thiệu về kì nghỉ hè của mình (đi đâu?, làm gì?)</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Times Nemew Roman"/>
              <a:ea typeface="幼圆" panose="02010509060101010101" pitchFamily="49" charset="-122"/>
            </a:endParaRPr>
          </a:p>
        </p:txBody>
      </p:sp>
      <p:sp>
        <p:nvSpPr>
          <p:cNvPr id="13" name="文本框 9">
            <a:extLst>
              <a:ext uri="{FF2B5EF4-FFF2-40B4-BE49-F238E27FC236}">
                <a16:creationId xmlns="" xmlns:a16="http://schemas.microsoft.com/office/drawing/2014/main" id="{818462EE-9265-4A0B-B248-7F8B44AFEAD2}"/>
              </a:ext>
            </a:extLst>
          </p:cNvPr>
          <p:cNvSpPr txBox="1"/>
          <p:nvPr/>
        </p:nvSpPr>
        <p:spPr>
          <a:xfrm>
            <a:off x="8224350" y="4561585"/>
            <a:ext cx="3413468" cy="830997"/>
          </a:xfrm>
          <a:prstGeom prst="rect">
            <a:avLst/>
          </a:prstGeom>
          <a:noFill/>
        </p:spPr>
        <p:txBody>
          <a:bodyPr wrap="square" rtlCol="0">
            <a:spAutoFit/>
          </a:bodyPr>
          <a:lstStyle/>
          <a:p>
            <a:pPr lvl="0" algn="ctr">
              <a:defRPr/>
            </a:pPr>
            <a:r>
              <a:rPr lang="de-DE" sz="2400" dirty="0" smtClean="0">
                <a:solidFill>
                  <a:srgbClr val="000000"/>
                </a:solidFill>
                <a:latin typeface="Times Nemew Roman"/>
                <a:ea typeface="Times New Roman" pitchFamily="18" charset="0"/>
                <a:cs typeface="Times New Roman" pitchFamily="18" charset="0"/>
              </a:rPr>
              <a:t>Ý nghĩa của mùa hè đó đối với bản thân</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Times Nemew Roman"/>
              <a:ea typeface="幼圆" panose="02010509060101010101" pitchFamily="49" charset="-122"/>
            </a:endParaRPr>
          </a:p>
        </p:txBody>
      </p:sp>
      <p:sp>
        <p:nvSpPr>
          <p:cNvPr id="16" name="文本框 11">
            <a:extLst>
              <a:ext uri="{FF2B5EF4-FFF2-40B4-BE49-F238E27FC236}">
                <a16:creationId xmlns="" xmlns:a16="http://schemas.microsoft.com/office/drawing/2014/main" id="{B81C0A2B-D135-4FDF-8C38-63BBE0B7F83C}"/>
              </a:ext>
            </a:extLst>
          </p:cNvPr>
          <p:cNvSpPr txBox="1"/>
          <p:nvPr/>
        </p:nvSpPr>
        <p:spPr>
          <a:xfrm>
            <a:off x="641266" y="2445721"/>
            <a:ext cx="3385761" cy="830997"/>
          </a:xfrm>
          <a:prstGeom prst="rect">
            <a:avLst/>
          </a:prstGeom>
          <a:noFill/>
        </p:spPr>
        <p:txBody>
          <a:bodyPr wrap="square" rtlCol="0">
            <a:spAutoFit/>
          </a:bodyPr>
          <a:lstStyle/>
          <a:p>
            <a:pPr lvl="0" algn="ctr">
              <a:defRPr/>
            </a:pPr>
            <a:r>
              <a:rPr lang="de-DE" sz="2400" dirty="0" smtClean="0">
                <a:solidFill>
                  <a:srgbClr val="000000"/>
                </a:solidFill>
                <a:latin typeface="Times Nemew Roman"/>
                <a:ea typeface="Times New Roman" pitchFamily="18" charset="0"/>
                <a:cs typeface="Times New Roman" pitchFamily="18" charset="0"/>
              </a:rPr>
              <a:t>Kể về cảnh vật nơi mình đã đặt chân đến</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Times Nemew Roman"/>
              <a:ea typeface="幼圆" panose="02010509060101010101" pitchFamily="49" charset="-122"/>
            </a:endParaRPr>
          </a:p>
        </p:txBody>
      </p:sp>
      <p:sp>
        <p:nvSpPr>
          <p:cNvPr id="23" name="文本框 13">
            <a:extLst>
              <a:ext uri="{FF2B5EF4-FFF2-40B4-BE49-F238E27FC236}">
                <a16:creationId xmlns="" xmlns:a16="http://schemas.microsoft.com/office/drawing/2014/main" id="{982DEA68-8940-44DC-A3FD-6E757B89A5FF}"/>
              </a:ext>
            </a:extLst>
          </p:cNvPr>
          <p:cNvSpPr txBox="1"/>
          <p:nvPr/>
        </p:nvSpPr>
        <p:spPr>
          <a:xfrm>
            <a:off x="641268" y="4507682"/>
            <a:ext cx="3342295" cy="1569660"/>
          </a:xfrm>
          <a:prstGeom prst="rect">
            <a:avLst/>
          </a:prstGeom>
          <a:noFill/>
        </p:spPr>
        <p:txBody>
          <a:bodyPr wrap="square" rtlCol="0">
            <a:spAutoFit/>
          </a:bodyPr>
          <a:lstStyle/>
          <a:p>
            <a:pPr lvl="0" algn="ctr">
              <a:defRPr/>
            </a:pPr>
            <a:r>
              <a:rPr lang="de-DE" sz="2400" dirty="0" smtClean="0">
                <a:solidFill>
                  <a:srgbClr val="000000"/>
                </a:solidFill>
                <a:latin typeface="Times Nemew Roman"/>
                <a:ea typeface="Times New Roman" pitchFamily="18" charset="0"/>
                <a:cs typeface="Times New Roman" pitchFamily="18" charset="0"/>
              </a:rPr>
              <a:t>Trình bày cảm nhận của mình về những chuyến đi nghỉ mát trong mùa hè</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Times Nemew Roman"/>
              <a:ea typeface="幼圆" panose="02010509060101010101" pitchFamily="49" charset="-122"/>
            </a:endParaRPr>
          </a:p>
        </p:txBody>
      </p:sp>
      <p:sp>
        <p:nvSpPr>
          <p:cNvPr id="24" name="文本框 36">
            <a:extLst>
              <a:ext uri="{FF2B5EF4-FFF2-40B4-BE49-F238E27FC236}">
                <a16:creationId xmlns="" xmlns:a16="http://schemas.microsoft.com/office/drawing/2014/main" id="{ED794DAB-34B6-494D-ABC1-DD72A4F765E3}"/>
              </a:ext>
            </a:extLst>
          </p:cNvPr>
          <p:cNvSpPr txBox="1"/>
          <p:nvPr/>
        </p:nvSpPr>
        <p:spPr>
          <a:xfrm>
            <a:off x="0" y="47465"/>
            <a:ext cx="12191999" cy="1077218"/>
          </a:xfrm>
          <a:prstGeom prst="rect">
            <a:avLst/>
          </a:prstGeom>
          <a:noFill/>
        </p:spPr>
        <p:txBody>
          <a:bodyPr wrap="square" rtlCol="0">
            <a:spAutoFit/>
          </a:bodyPr>
          <a:lstStyle/>
          <a:p>
            <a:pPr algn="ctr"/>
            <a:r>
              <a:rPr lang="de-DE" sz="3200" b="1" dirty="0" smtClean="0">
                <a:solidFill>
                  <a:srgbClr val="FF0000"/>
                </a:solidFill>
                <a:latin typeface="Times Nemew Roman"/>
                <a:ea typeface="Times New Roman" pitchFamily="18" charset="0"/>
                <a:cs typeface="Times New Roman" pitchFamily="18" charset="0"/>
              </a:rPr>
              <a:t>Mở bài cho đề văn: </a:t>
            </a:r>
            <a:r>
              <a:rPr lang="de-DE" sz="3200" b="1" i="1" dirty="0" smtClean="0">
                <a:solidFill>
                  <a:srgbClr val="FF0000"/>
                </a:solidFill>
                <a:latin typeface="Times Nemew Roman"/>
                <a:ea typeface="Times New Roman" pitchFamily="18" charset="0"/>
                <a:cs typeface="Times New Roman" pitchFamily="18" charset="0"/>
              </a:rPr>
              <a:t>Kể lại một câu chuyện đáng nhớ trong mùa hè vừa qua của em </a:t>
            </a:r>
            <a:r>
              <a:rPr lang="de-DE" sz="3200" b="1" dirty="0" smtClean="0">
                <a:solidFill>
                  <a:srgbClr val="FF0000"/>
                </a:solidFill>
                <a:latin typeface="Times Nemew Roman"/>
                <a:ea typeface="Times New Roman" pitchFamily="18" charset="0"/>
                <a:cs typeface="Times New Roman" pitchFamily="18" charset="0"/>
              </a:rPr>
              <a:t>sẽ phải nêu được </a:t>
            </a:r>
            <a:r>
              <a:rPr lang="de-DE" sz="3200" b="1" dirty="0" smtClean="0">
                <a:solidFill>
                  <a:srgbClr val="FF0000"/>
                </a:solidFill>
                <a:latin typeface="Times Nemew Roman"/>
                <a:ea typeface="Times New Roman" pitchFamily="18" charset="0"/>
                <a:cs typeface="Times New Roman" pitchFamily="18" charset="0"/>
              </a:rPr>
              <a:t>ý </a:t>
            </a:r>
            <a:r>
              <a:rPr lang="de-DE" sz="3200" b="1" dirty="0" smtClean="0">
                <a:solidFill>
                  <a:srgbClr val="FF0000"/>
                </a:solidFill>
                <a:latin typeface="Times Nemew Roman"/>
                <a:ea typeface="Times New Roman" pitchFamily="18" charset="0"/>
                <a:cs typeface="Times New Roman" pitchFamily="18" charset="0"/>
              </a:rPr>
              <a:t>nào ?</a:t>
            </a:r>
            <a:endParaRPr lang="zh-CN" altLang="en-US" sz="3200" b="1" spc="300" dirty="0">
              <a:solidFill>
                <a:srgbClr val="FF0000"/>
              </a:solidFill>
              <a:latin typeface="Times Nemew Roman"/>
              <a:ea typeface="幼圆" panose="02010509060101010101" pitchFamily="49" charset="-122"/>
            </a:endParaRPr>
          </a:p>
        </p:txBody>
      </p:sp>
      <p:pic>
        <p:nvPicPr>
          <p:cNvPr id="25" name="Picture 24" descr="c0f27f09977f3a249bb988b4986ed5f9.png"/>
          <p:cNvPicPr>
            <a:picLocks noChangeAspect="1"/>
          </p:cNvPicPr>
          <p:nvPr/>
        </p:nvPicPr>
        <p:blipFill>
          <a:blip r:embed="rId3" cstate="print"/>
          <a:stretch>
            <a:fillRect/>
          </a:stretch>
        </p:blipFill>
        <p:spPr>
          <a:xfrm>
            <a:off x="4885707" y="2067296"/>
            <a:ext cx="2627524" cy="3578002"/>
          </a:xfrm>
          <a:prstGeom prst="rect">
            <a:avLst/>
          </a:prstGeom>
        </p:spPr>
      </p:pic>
    </p:spTree>
    <p:extLst>
      <p:ext uri="{BB962C8B-B14F-4D97-AF65-F5344CB8AC3E}">
        <p14:creationId xmlns:p14="http://schemas.microsoft.com/office/powerpoint/2010/main" val="97641065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grpId="1" nodeType="clickEffect">
                                  <p:stCondLst>
                                    <p:cond delay="0"/>
                                  </p:stCondLst>
                                  <p:childTnLst>
                                    <p:animRot by="21600000">
                                      <p:cBhvr>
                                        <p:cTn id="29"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6"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rgbClr val="9CB7C0"/>
          </a:fgClr>
          <a:bgClr>
            <a:schemeClr val="bg1"/>
          </a:bgClr>
        </a:pattFill>
        <a:effectLst/>
      </p:bgPr>
    </p:bg>
    <p:spTree>
      <p:nvGrpSpPr>
        <p:cNvPr id="1" name=""/>
        <p:cNvGrpSpPr/>
        <p:nvPr/>
      </p:nvGrpSpPr>
      <p:grpSpPr>
        <a:xfrm>
          <a:off x="0" y="0"/>
          <a:ext cx="0" cy="0"/>
          <a:chOff x="0" y="0"/>
          <a:chExt cx="0" cy="0"/>
        </a:xfrm>
      </p:grpSpPr>
      <p:sp>
        <p:nvSpPr>
          <p:cNvPr id="2" name="文本框 36">
            <a:extLst>
              <a:ext uri="{FF2B5EF4-FFF2-40B4-BE49-F238E27FC236}">
                <a16:creationId xmlns="" xmlns:a16="http://schemas.microsoft.com/office/drawing/2014/main" id="{ED794DAB-34B6-494D-ABC1-DD72A4F765E3}"/>
              </a:ext>
            </a:extLst>
          </p:cNvPr>
          <p:cNvSpPr txBox="1"/>
          <p:nvPr/>
        </p:nvSpPr>
        <p:spPr>
          <a:xfrm>
            <a:off x="378370" y="0"/>
            <a:ext cx="12191999" cy="830997"/>
          </a:xfrm>
          <a:prstGeom prst="rect">
            <a:avLst/>
          </a:prstGeom>
          <a:noFill/>
        </p:spPr>
        <p:txBody>
          <a:bodyPr wrap="square" rtlCol="0">
            <a:spAutoFit/>
          </a:bodyPr>
          <a:lstStyle/>
          <a:p>
            <a:r>
              <a:rPr lang="de-DE" altLang="zh-CN" sz="4800" b="1" dirty="0" smtClean="0">
                <a:solidFill>
                  <a:srgbClr val="FF0000"/>
                </a:solidFill>
                <a:effectLst>
                  <a:outerShdw blurRad="38100" dist="38100" dir="2700000" algn="tl">
                    <a:srgbClr val="000000">
                      <a:alpha val="43137"/>
                    </a:srgbClr>
                  </a:outerShdw>
                </a:effectLst>
                <a:latin typeface="Times Nemew Roman"/>
                <a:ea typeface="幼圆" panose="02010509060101010101" pitchFamily="49" charset="-122"/>
                <a:cs typeface="Times New Roman" pitchFamily="18" charset="0"/>
              </a:rPr>
              <a:t>Bài 3/30,31</a:t>
            </a:r>
            <a:endParaRPr lang="zh-CN" altLang="en-US" sz="4800" b="1" spc="300" dirty="0">
              <a:solidFill>
                <a:srgbClr val="FF0000"/>
              </a:solidFill>
              <a:effectLst>
                <a:outerShdw blurRad="38100" dist="38100" dir="2700000" algn="tl">
                  <a:srgbClr val="000000">
                    <a:alpha val="43137"/>
                  </a:srgbClr>
                </a:outerShdw>
              </a:effectLst>
              <a:latin typeface="Times Nemew Roman"/>
              <a:ea typeface="幼圆" panose="02010509060101010101" pitchFamily="49" charset="-122"/>
            </a:endParaRPr>
          </a:p>
        </p:txBody>
      </p:sp>
      <p:sp>
        <p:nvSpPr>
          <p:cNvPr id="3" name="文本框 36">
            <a:extLst>
              <a:ext uri="{FF2B5EF4-FFF2-40B4-BE49-F238E27FC236}">
                <a16:creationId xmlns="" xmlns:a16="http://schemas.microsoft.com/office/drawing/2014/main" id="{ED794DAB-34B6-494D-ABC1-DD72A4F765E3}"/>
              </a:ext>
            </a:extLst>
          </p:cNvPr>
          <p:cNvSpPr txBox="1"/>
          <p:nvPr/>
        </p:nvSpPr>
        <p:spPr>
          <a:xfrm>
            <a:off x="262756" y="883575"/>
            <a:ext cx="11792608" cy="1569660"/>
          </a:xfrm>
          <a:prstGeom prst="rect">
            <a:avLst/>
          </a:prstGeom>
          <a:noFill/>
        </p:spPr>
        <p:txBody>
          <a:bodyPr wrap="square" rtlCol="0">
            <a:spAutoFit/>
          </a:bodyPr>
          <a:lstStyle/>
          <a:p>
            <a:pPr marL="571500" indent="-571500">
              <a:buAutoNum type="romanUcParenBoth"/>
            </a:pPr>
            <a:r>
              <a:rPr lang="de-DE" altLang="zh-CN" sz="3200" b="1" dirty="0" smtClean="0">
                <a:effectLst>
                  <a:outerShdw blurRad="38100" dist="38100" dir="2700000" algn="tl">
                    <a:srgbClr val="000000">
                      <a:alpha val="43137"/>
                    </a:srgbClr>
                  </a:outerShdw>
                </a:effectLst>
                <a:latin typeface="Times Nemew Roman"/>
                <a:ea typeface="幼圆" panose="02010509060101010101" pitchFamily="49" charset="-122"/>
                <a:cs typeface="Times New Roman" pitchFamily="18" charset="0"/>
              </a:rPr>
              <a:t>Mở bài:</a:t>
            </a:r>
          </a:p>
          <a:p>
            <a:r>
              <a:rPr lang="de-DE" altLang="zh-CN" sz="3200" spc="300" dirty="0" smtClean="0">
                <a:latin typeface="Times Nemew Roman"/>
                <a:ea typeface="幼圆" panose="02010509060101010101" pitchFamily="49" charset="-122"/>
                <a:cs typeface="Times New Roman" pitchFamily="18" charset="0"/>
              </a:rPr>
              <a:t>- Chào mừng đại biểu...</a:t>
            </a:r>
          </a:p>
          <a:p>
            <a:r>
              <a:rPr lang="de-DE" altLang="zh-CN" sz="3200" spc="300" dirty="0" smtClean="0">
                <a:latin typeface="Times Nemew Roman"/>
                <a:ea typeface="幼圆" panose="02010509060101010101" pitchFamily="49" charset="-122"/>
                <a:cs typeface="Times New Roman" pitchFamily="18" charset="0"/>
              </a:rPr>
              <a:t>- Giới thiệu bản thân</a:t>
            </a:r>
            <a:endParaRPr lang="zh-CN" altLang="en-US" sz="3200" spc="300" dirty="0">
              <a:latin typeface="Times Nemew Roman"/>
              <a:ea typeface="幼圆" panose="02010509060101010101" pitchFamily="49" charset="-122"/>
            </a:endParaRPr>
          </a:p>
        </p:txBody>
      </p:sp>
      <p:sp>
        <p:nvSpPr>
          <p:cNvPr id="4" name="文本框 36">
            <a:extLst>
              <a:ext uri="{FF2B5EF4-FFF2-40B4-BE49-F238E27FC236}">
                <a16:creationId xmlns="" xmlns:a16="http://schemas.microsoft.com/office/drawing/2014/main" id="{ED794DAB-34B6-494D-ABC1-DD72A4F765E3}"/>
              </a:ext>
            </a:extLst>
          </p:cNvPr>
          <p:cNvSpPr txBox="1"/>
          <p:nvPr/>
        </p:nvSpPr>
        <p:spPr>
          <a:xfrm>
            <a:off x="262756" y="2484783"/>
            <a:ext cx="11792608" cy="2554545"/>
          </a:xfrm>
          <a:prstGeom prst="rect">
            <a:avLst/>
          </a:prstGeom>
          <a:noFill/>
        </p:spPr>
        <p:txBody>
          <a:bodyPr wrap="square" rtlCol="0">
            <a:spAutoFit/>
          </a:bodyPr>
          <a:lstStyle/>
          <a:p>
            <a:r>
              <a:rPr lang="de-DE" altLang="zh-CN" sz="3200" b="1" dirty="0" smtClean="0">
                <a:effectLst>
                  <a:outerShdw blurRad="38100" dist="38100" dir="2700000" algn="tl">
                    <a:srgbClr val="000000">
                      <a:alpha val="43137"/>
                    </a:srgbClr>
                  </a:outerShdw>
                </a:effectLst>
                <a:latin typeface="Times Nemew Roman"/>
                <a:ea typeface="幼圆" panose="02010509060101010101" pitchFamily="49" charset="-122"/>
                <a:cs typeface="Times New Roman" pitchFamily="18" charset="0"/>
              </a:rPr>
              <a:t>(II) Thân bài:</a:t>
            </a:r>
          </a:p>
          <a:p>
            <a:pPr marL="457200" indent="-457200">
              <a:buFontTx/>
              <a:buChar char="-"/>
            </a:pPr>
            <a:r>
              <a:rPr lang="de-DE" altLang="zh-CN" sz="3200" spc="300" dirty="0" smtClean="0">
                <a:latin typeface="Times Nemew Roman"/>
                <a:ea typeface="幼圆" panose="02010509060101010101" pitchFamily="49" charset="-122"/>
                <a:cs typeface="Times New Roman" pitchFamily="18" charset="0"/>
              </a:rPr>
              <a:t>Nêu kinh nghiệm học tập của bản thân trên lớp, ở nhà, trong cuộc sống</a:t>
            </a:r>
          </a:p>
          <a:p>
            <a:pPr marL="457200" indent="-457200">
              <a:buFontTx/>
              <a:buChar char="-"/>
            </a:pPr>
            <a:r>
              <a:rPr lang="de-DE" altLang="zh-CN" sz="3200" spc="300" dirty="0" smtClean="0">
                <a:latin typeface="Times Nemew Roman"/>
                <a:ea typeface="幼圆" panose="02010509060101010101" pitchFamily="49" charset="-122"/>
                <a:cs typeface="Times New Roman" pitchFamily="18" charset="0"/>
              </a:rPr>
              <a:t>Kết quả tiến bộ như thế nào?</a:t>
            </a:r>
          </a:p>
          <a:p>
            <a:pPr marL="457200" indent="-457200">
              <a:buFontTx/>
              <a:buChar char="-"/>
            </a:pPr>
            <a:r>
              <a:rPr lang="de-DE" altLang="zh-CN" sz="3200" spc="300" dirty="0" smtClean="0">
                <a:latin typeface="Times Nemew Roman"/>
                <a:ea typeface="幼圆" panose="02010509060101010101" pitchFamily="49" charset="-122"/>
                <a:cs typeface="Times New Roman" pitchFamily="18" charset="0"/>
              </a:rPr>
              <a:t>Mong muốn được góp ý, trao đổi thêm</a:t>
            </a:r>
            <a:endParaRPr lang="zh-CN" altLang="en-US" sz="3200" spc="300" dirty="0">
              <a:latin typeface="Times Nemew Roman"/>
              <a:ea typeface="幼圆" panose="02010509060101010101" pitchFamily="49" charset="-122"/>
            </a:endParaRPr>
          </a:p>
        </p:txBody>
      </p:sp>
      <p:sp>
        <p:nvSpPr>
          <p:cNvPr id="5" name="文本框 36">
            <a:extLst>
              <a:ext uri="{FF2B5EF4-FFF2-40B4-BE49-F238E27FC236}">
                <a16:creationId xmlns="" xmlns:a16="http://schemas.microsoft.com/office/drawing/2014/main" id="{ED794DAB-34B6-494D-ABC1-DD72A4F765E3}"/>
              </a:ext>
            </a:extLst>
          </p:cNvPr>
          <p:cNvSpPr txBox="1"/>
          <p:nvPr/>
        </p:nvSpPr>
        <p:spPr>
          <a:xfrm>
            <a:off x="262756" y="5070885"/>
            <a:ext cx="11929244" cy="1569660"/>
          </a:xfrm>
          <a:prstGeom prst="rect">
            <a:avLst/>
          </a:prstGeom>
          <a:noFill/>
        </p:spPr>
        <p:txBody>
          <a:bodyPr wrap="square" rtlCol="0">
            <a:spAutoFit/>
          </a:bodyPr>
          <a:lstStyle/>
          <a:p>
            <a:r>
              <a:rPr lang="de-DE" altLang="zh-CN" sz="3200" b="1" dirty="0" smtClean="0">
                <a:effectLst>
                  <a:outerShdw blurRad="38100" dist="38100" dir="2700000" algn="tl">
                    <a:srgbClr val="000000">
                      <a:alpha val="43137"/>
                    </a:srgbClr>
                  </a:outerShdw>
                </a:effectLst>
                <a:latin typeface="Times Nemew Roman"/>
                <a:ea typeface="幼圆" panose="02010509060101010101" pitchFamily="49" charset="-122"/>
                <a:cs typeface="Times New Roman" pitchFamily="18" charset="0"/>
              </a:rPr>
              <a:t>(III) Kết </a:t>
            </a:r>
            <a:r>
              <a:rPr lang="de-DE" altLang="zh-CN" sz="3200" b="1" dirty="0" smtClean="0">
                <a:effectLst>
                  <a:outerShdw blurRad="38100" dist="38100" dir="2700000" algn="tl">
                    <a:srgbClr val="000000">
                      <a:alpha val="43137"/>
                    </a:srgbClr>
                  </a:outerShdw>
                </a:effectLst>
                <a:latin typeface="Times Nemew Roman"/>
                <a:ea typeface="幼圆" panose="02010509060101010101" pitchFamily="49" charset="-122"/>
                <a:cs typeface="Times New Roman" pitchFamily="18" charset="0"/>
              </a:rPr>
              <a:t>bài:</a:t>
            </a:r>
          </a:p>
          <a:p>
            <a:r>
              <a:rPr lang="de-DE" altLang="zh-CN" sz="3200" spc="300" dirty="0" smtClean="0">
                <a:latin typeface="Times Nemew Roman"/>
                <a:ea typeface="幼圆" panose="02010509060101010101" pitchFamily="49" charset="-122"/>
                <a:cs typeface="Times New Roman" pitchFamily="18" charset="0"/>
              </a:rPr>
              <a:t>- Lời hứa sẽ tiếp tục phấn đấu để học tập tốt hơn nữa</a:t>
            </a:r>
          </a:p>
          <a:p>
            <a:r>
              <a:rPr lang="de-DE" altLang="zh-CN" sz="3200" spc="300" dirty="0" smtClean="0">
                <a:latin typeface="Times Nemew Roman"/>
                <a:ea typeface="幼圆" panose="02010509060101010101" pitchFamily="49" charset="-122"/>
                <a:cs typeface="Times New Roman" pitchFamily="18" charset="0"/>
              </a:rPr>
              <a:t>- Chúc Hội nghị thành công</a:t>
            </a:r>
            <a:endParaRPr lang="zh-CN" altLang="en-US" sz="3200" spc="300" dirty="0">
              <a:latin typeface="Times Nemew Roman"/>
              <a:ea typeface="幼圆" panose="02010509060101010101" pitchFamily="49" charset="-122"/>
            </a:endParaRPr>
          </a:p>
        </p:txBody>
      </p:sp>
    </p:spTree>
    <p:extLst>
      <p:ext uri="{BB962C8B-B14F-4D97-AF65-F5344CB8AC3E}">
        <p14:creationId xmlns:p14="http://schemas.microsoft.com/office/powerpoint/2010/main" val="170111001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椭圆 4">
            <a:extLst>
              <a:ext uri="{FF2B5EF4-FFF2-40B4-BE49-F238E27FC236}">
                <a16:creationId xmlns="" xmlns:a16="http://schemas.microsoft.com/office/drawing/2014/main" id="{02E46FED-C640-4CB1-BC45-6C909F2B25C1}"/>
              </a:ext>
            </a:extLst>
          </p:cNvPr>
          <p:cNvSpPr/>
          <p:nvPr/>
        </p:nvSpPr>
        <p:spPr>
          <a:xfrm>
            <a:off x="844535" y="2078640"/>
            <a:ext cx="196865" cy="196865"/>
          </a:xfrm>
          <a:prstGeom prst="ellipse">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 xmlns:a16="http://schemas.microsoft.com/office/drawing/2014/main" id="{8DF41125-FF77-454E-9917-908B4077F3AE}"/>
              </a:ext>
            </a:extLst>
          </p:cNvPr>
          <p:cNvSpPr/>
          <p:nvPr/>
        </p:nvSpPr>
        <p:spPr>
          <a:xfrm>
            <a:off x="844535" y="3304101"/>
            <a:ext cx="196865" cy="196865"/>
          </a:xfrm>
          <a:prstGeom prst="ellipse">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36">
            <a:extLst>
              <a:ext uri="{FF2B5EF4-FFF2-40B4-BE49-F238E27FC236}">
                <a16:creationId xmlns="" xmlns:a16="http://schemas.microsoft.com/office/drawing/2014/main" id="{ED794DAB-34B6-494D-ABC1-DD72A4F765E3}"/>
              </a:ext>
            </a:extLst>
          </p:cNvPr>
          <p:cNvSpPr txBox="1"/>
          <p:nvPr/>
        </p:nvSpPr>
        <p:spPr>
          <a:xfrm>
            <a:off x="0" y="678105"/>
            <a:ext cx="12191999" cy="830997"/>
          </a:xfrm>
          <a:prstGeom prst="rect">
            <a:avLst/>
          </a:prstGeom>
          <a:noFill/>
        </p:spPr>
        <p:txBody>
          <a:bodyPr wrap="square" rtlCol="0">
            <a:spAutoFit/>
          </a:bodyPr>
          <a:lstStyle/>
          <a:p>
            <a:pPr algn="ctr"/>
            <a:r>
              <a:rPr lang="de-DE" sz="4800" b="1" dirty="0" smtClean="0">
                <a:solidFill>
                  <a:srgbClr val="FF0000"/>
                </a:solidFill>
                <a:effectLst>
                  <a:outerShdw blurRad="38100" dist="38100" dir="2700000" algn="tl">
                    <a:srgbClr val="000000">
                      <a:alpha val="43137"/>
                    </a:srgbClr>
                  </a:outerShdw>
                </a:effectLst>
                <a:latin typeface="Times Nemew Roman"/>
                <a:ea typeface="Times New Roman" pitchFamily="18" charset="0"/>
                <a:cs typeface="Times New Roman" pitchFamily="18" charset="0"/>
              </a:rPr>
              <a:t>DẶN DÒ</a:t>
            </a:r>
            <a:endParaRPr lang="zh-CN" altLang="en-US" sz="4800" b="1" spc="300" dirty="0">
              <a:solidFill>
                <a:srgbClr val="FF0000"/>
              </a:solidFill>
              <a:effectLst>
                <a:outerShdw blurRad="38100" dist="38100" dir="2700000" algn="tl">
                  <a:srgbClr val="000000">
                    <a:alpha val="43137"/>
                  </a:srgbClr>
                </a:outerShdw>
              </a:effectLst>
              <a:latin typeface="Times Nemew Roman"/>
              <a:ea typeface="幼圆" panose="02010509060101010101" pitchFamily="49" charset="-122"/>
            </a:endParaRPr>
          </a:p>
        </p:txBody>
      </p:sp>
      <p:pic>
        <p:nvPicPr>
          <p:cNvPr id="20" name="Picture 19" descr="66R58PICp58PICYfBXgfWdPs0_PIC2018.png"/>
          <p:cNvPicPr>
            <a:picLocks noChangeAspect="1"/>
          </p:cNvPicPr>
          <p:nvPr/>
        </p:nvPicPr>
        <p:blipFill>
          <a:blip r:embed="rId3" cstate="print"/>
          <a:stretch>
            <a:fillRect/>
          </a:stretch>
        </p:blipFill>
        <p:spPr>
          <a:xfrm>
            <a:off x="8382000" y="3153227"/>
            <a:ext cx="3810000" cy="3810000"/>
          </a:xfrm>
          <a:prstGeom prst="rect">
            <a:avLst/>
          </a:prstGeom>
        </p:spPr>
      </p:pic>
      <p:sp>
        <p:nvSpPr>
          <p:cNvPr id="21" name="文本框 7">
            <a:extLst>
              <a:ext uri="{FF2B5EF4-FFF2-40B4-BE49-F238E27FC236}">
                <a16:creationId xmlns="" xmlns:a16="http://schemas.microsoft.com/office/drawing/2014/main" id="{200B041D-EC76-4429-AC6B-FB237F84AB64}"/>
              </a:ext>
            </a:extLst>
          </p:cNvPr>
          <p:cNvSpPr txBox="1"/>
          <p:nvPr/>
        </p:nvSpPr>
        <p:spPr>
          <a:xfrm>
            <a:off x="1335193" y="1896958"/>
            <a:ext cx="9219983" cy="584775"/>
          </a:xfrm>
          <a:prstGeom prst="rect">
            <a:avLst/>
          </a:prstGeom>
          <a:noFill/>
        </p:spPr>
        <p:txBody>
          <a:bodyPr wrap="square" rtlCol="0">
            <a:spAutoFit/>
          </a:bodyPr>
          <a:lstStyle/>
          <a:p>
            <a:pPr lvl="0" algn="just" fontAlgn="base">
              <a:spcBef>
                <a:spcPct val="0"/>
              </a:spcBef>
              <a:spcAft>
                <a:spcPct val="0"/>
              </a:spcAft>
            </a:pPr>
            <a:r>
              <a:rPr lang="en-US" sz="3200" dirty="0" smtClean="0">
                <a:latin typeface="+mj-lt"/>
                <a:cs typeface="Times New Roman" pitchFamily="18" charset="0"/>
              </a:rPr>
              <a:t>Học ghi nhớ (SGK/30)</a:t>
            </a:r>
            <a:endParaRPr lang="vi-VN" sz="4000" dirty="0" smtClean="0">
              <a:latin typeface="+mj-lt"/>
              <a:cs typeface="Times New Roman" pitchFamily="18" charset="0"/>
            </a:endParaRPr>
          </a:p>
        </p:txBody>
      </p:sp>
      <p:sp>
        <p:nvSpPr>
          <p:cNvPr id="11" name="文本框 7">
            <a:extLst>
              <a:ext uri="{FF2B5EF4-FFF2-40B4-BE49-F238E27FC236}">
                <a16:creationId xmlns="" xmlns:a16="http://schemas.microsoft.com/office/drawing/2014/main" id="{200B041D-EC76-4429-AC6B-FB237F84AB64}"/>
              </a:ext>
            </a:extLst>
          </p:cNvPr>
          <p:cNvSpPr txBox="1"/>
          <p:nvPr/>
        </p:nvSpPr>
        <p:spPr>
          <a:xfrm>
            <a:off x="1335193" y="3140923"/>
            <a:ext cx="9219983" cy="584775"/>
          </a:xfrm>
          <a:prstGeom prst="rect">
            <a:avLst/>
          </a:prstGeom>
          <a:noFill/>
        </p:spPr>
        <p:txBody>
          <a:bodyPr wrap="square" rtlCol="0">
            <a:spAutoFit/>
          </a:bodyPr>
          <a:lstStyle/>
          <a:p>
            <a:pPr lvl="0" algn="just" fontAlgn="base">
              <a:spcBef>
                <a:spcPct val="0"/>
              </a:spcBef>
              <a:spcAft>
                <a:spcPct val="0"/>
              </a:spcAft>
            </a:pPr>
            <a:r>
              <a:rPr lang="en-US" sz="3200" dirty="0" smtClean="0">
                <a:latin typeface="+mj-lt"/>
                <a:cs typeface="Times New Roman" pitchFamily="18" charset="0"/>
              </a:rPr>
              <a:t>Làm bài tập 3 (SGK/30,31) vào SGK</a:t>
            </a:r>
            <a:endParaRPr lang="vi-VN" sz="4000" dirty="0" smtClean="0">
              <a:latin typeface="+mj-lt"/>
              <a:cs typeface="Times New Roman" pitchFamily="18" charset="0"/>
            </a:endParaRPr>
          </a:p>
        </p:txBody>
      </p:sp>
    </p:spTree>
    <p:extLst>
      <p:ext uri="{BB962C8B-B14F-4D97-AF65-F5344CB8AC3E}">
        <p14:creationId xmlns:p14="http://schemas.microsoft.com/office/powerpoint/2010/main" val="593575561"/>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CB7C0"/>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0BB74A62-C72D-4BBD-B6DE-CA4FA64F51CB}"/>
              </a:ext>
            </a:extLst>
          </p:cNvPr>
          <p:cNvSpPr/>
          <p:nvPr/>
        </p:nvSpPr>
        <p:spPr>
          <a:xfrm>
            <a:off x="919834" y="666750"/>
            <a:ext cx="10298696"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Times New Roman" pitchFamily="18" charset="0"/>
              <a:cs typeface="Times New Roman" pitchFamily="18" charset="0"/>
            </a:endParaRPr>
          </a:p>
        </p:txBody>
      </p:sp>
      <p:sp>
        <p:nvSpPr>
          <p:cNvPr id="37" name="椭圆 36">
            <a:extLst>
              <a:ext uri="{FF2B5EF4-FFF2-40B4-BE49-F238E27FC236}">
                <a16:creationId xmlns="" xmlns:a16="http://schemas.microsoft.com/office/drawing/2014/main" id="{4972B2F3-CAAE-4BEC-93AE-BBF903C0A5AD}"/>
              </a:ext>
            </a:extLst>
          </p:cNvPr>
          <p:cNvSpPr/>
          <p:nvPr/>
        </p:nvSpPr>
        <p:spPr>
          <a:xfrm>
            <a:off x="1847172" y="3099288"/>
            <a:ext cx="470900" cy="470900"/>
          </a:xfrm>
          <a:prstGeom prst="ellipse">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 name="图片 2">
            <a:extLst>
              <a:ext uri="{FF2B5EF4-FFF2-40B4-BE49-F238E27FC236}">
                <a16:creationId xmlns="" xmlns:a16="http://schemas.microsoft.com/office/drawing/2014/main" id="{F2DFAE10-8C13-4648-BD6E-EA3C40C01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31282">
            <a:off x="358371" y="4921532"/>
            <a:ext cx="1444922" cy="1997588"/>
          </a:xfrm>
          <a:prstGeom prst="rect">
            <a:avLst/>
          </a:prstGeom>
        </p:spPr>
      </p:pic>
      <p:sp>
        <p:nvSpPr>
          <p:cNvPr id="4" name="文本框 3">
            <a:extLst>
              <a:ext uri="{FF2B5EF4-FFF2-40B4-BE49-F238E27FC236}">
                <a16:creationId xmlns="" xmlns:a16="http://schemas.microsoft.com/office/drawing/2014/main" id="{105075FC-8D9E-4BD0-8BC0-B733E846B96D}"/>
              </a:ext>
            </a:extLst>
          </p:cNvPr>
          <p:cNvSpPr txBox="1"/>
          <p:nvPr/>
        </p:nvSpPr>
        <p:spPr>
          <a:xfrm>
            <a:off x="2857500" y="1128569"/>
            <a:ext cx="652652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FF0000"/>
                </a:solidFill>
                <a:effectLst/>
                <a:uLnTx/>
                <a:uFillTx/>
                <a:latin typeface="Times New Roman" pitchFamily="18" charset="0"/>
                <a:ea typeface="等线" panose="02010600030101010101" pitchFamily="2" charset="-122"/>
                <a:cs typeface="Times New Roman" pitchFamily="18" charset="0"/>
              </a:rPr>
              <a:t>Nội</a:t>
            </a:r>
            <a:r>
              <a:rPr kumimoji="0" lang="en-US" altLang="zh-CN" sz="3600" b="1" i="0" u="none" strike="noStrike" kern="1200" cap="none" spc="0" normalizeH="0" noProof="0" dirty="0" smtClean="0">
                <a:ln>
                  <a:noFill/>
                </a:ln>
                <a:solidFill>
                  <a:srgbClr val="FF0000"/>
                </a:solidFill>
                <a:effectLst/>
                <a:uLnTx/>
                <a:uFillTx/>
                <a:latin typeface="Times New Roman" pitchFamily="18" charset="0"/>
                <a:ea typeface="等线" panose="02010600030101010101" pitchFamily="2" charset="-122"/>
                <a:cs typeface="Times New Roman" pitchFamily="18" charset="0"/>
              </a:rPr>
              <a:t> dung </a:t>
            </a:r>
            <a:r>
              <a:rPr kumimoji="0" lang="en-US" altLang="zh-CN" sz="3600" b="1" i="0" u="none" strike="noStrike" kern="1200" cap="none" spc="0" normalizeH="0" noProof="0" dirty="0" err="1" smtClean="0">
                <a:ln>
                  <a:noFill/>
                </a:ln>
                <a:solidFill>
                  <a:srgbClr val="FF0000"/>
                </a:solidFill>
                <a:effectLst/>
                <a:uLnTx/>
                <a:uFillTx/>
                <a:latin typeface="Times New Roman" pitchFamily="18" charset="0"/>
                <a:ea typeface="等线" panose="02010600030101010101" pitchFamily="2" charset="-122"/>
                <a:cs typeface="Times New Roman" pitchFamily="18" charset="0"/>
              </a:rPr>
              <a:t>bài</a:t>
            </a:r>
            <a:r>
              <a:rPr kumimoji="0" lang="en-US" altLang="zh-CN" sz="3600" b="1" i="0" u="none" strike="noStrike" kern="1200" cap="none" spc="0" normalizeH="0" noProof="0" dirty="0" smtClean="0">
                <a:ln>
                  <a:noFill/>
                </a:ln>
                <a:solidFill>
                  <a:srgbClr val="FF0000"/>
                </a:solidFill>
                <a:effectLst/>
                <a:uLnTx/>
                <a:uFillTx/>
                <a:latin typeface="Times New Roman" pitchFamily="18" charset="0"/>
                <a:ea typeface="等线" panose="02010600030101010101" pitchFamily="2" charset="-122"/>
                <a:cs typeface="Times New Roman" pitchFamily="18" charset="0"/>
              </a:rPr>
              <a:t> </a:t>
            </a:r>
            <a:r>
              <a:rPr kumimoji="0" lang="en-US" altLang="zh-CN" sz="3600" b="1" i="0" u="none" strike="noStrike" kern="1200" cap="none" spc="0" normalizeH="0" noProof="0" dirty="0" err="1" smtClean="0">
                <a:ln>
                  <a:noFill/>
                </a:ln>
                <a:solidFill>
                  <a:srgbClr val="FF0000"/>
                </a:solidFill>
                <a:effectLst/>
                <a:uLnTx/>
                <a:uFillTx/>
                <a:latin typeface="Times New Roman" pitchFamily="18" charset="0"/>
                <a:ea typeface="等线" panose="02010600030101010101" pitchFamily="2" charset="-122"/>
                <a:cs typeface="Times New Roman" pitchFamily="18" charset="0"/>
              </a:rPr>
              <a:t>học</a:t>
            </a:r>
            <a:endParaRPr kumimoji="0" lang="zh-CN" altLang="en-US" sz="3600" b="1" i="0" u="none" strike="noStrike" kern="1200" cap="none" spc="0" normalizeH="0" baseline="0" noProof="0" dirty="0">
              <a:ln>
                <a:noFill/>
              </a:ln>
              <a:solidFill>
                <a:srgbClr val="FF0000"/>
              </a:solidFill>
              <a:effectLst/>
              <a:uLnTx/>
              <a:uFillTx/>
              <a:latin typeface="Times New Roman" pitchFamily="18" charset="0"/>
              <a:ea typeface="等线" panose="02010600030101010101" pitchFamily="2" charset="-122"/>
              <a:cs typeface="Times New Roman" pitchFamily="18" charset="0"/>
            </a:endParaRPr>
          </a:p>
        </p:txBody>
      </p:sp>
      <p:sp>
        <p:nvSpPr>
          <p:cNvPr id="28" name="文本框 27">
            <a:extLst>
              <a:ext uri="{FF2B5EF4-FFF2-40B4-BE49-F238E27FC236}">
                <a16:creationId xmlns="" xmlns:a16="http://schemas.microsoft.com/office/drawing/2014/main" id="{41778F01-928D-4FF3-9E00-E43BE324128D}"/>
              </a:ext>
            </a:extLst>
          </p:cNvPr>
          <p:cNvSpPr txBox="1"/>
          <p:nvPr/>
        </p:nvSpPr>
        <p:spPr>
          <a:xfrm>
            <a:off x="1909432" y="3064090"/>
            <a:ext cx="470900" cy="584775"/>
          </a:xfrm>
          <a:prstGeom prst="rect">
            <a:avLst/>
          </a:prstGeom>
          <a:noFill/>
        </p:spPr>
        <p:txBody>
          <a:bodyPr wrap="square" rtlCol="0">
            <a:spAutoFit/>
          </a:bodyPr>
          <a:lstStyle/>
          <a:p>
            <a:r>
              <a:rPr lang="en-US" altLang="zh-CN" sz="3200" b="1" dirty="0" smtClean="0">
                <a:solidFill>
                  <a:schemeClr val="bg1"/>
                </a:solidFill>
                <a:latin typeface="Times New Roman" pitchFamily="18" charset="0"/>
                <a:cs typeface="Times New Roman" pitchFamily="18" charset="0"/>
              </a:rPr>
              <a:t>I.</a:t>
            </a:r>
            <a:endParaRPr lang="zh-CN" altLang="en-US" sz="3200" b="1" dirty="0">
              <a:solidFill>
                <a:schemeClr val="bg1"/>
              </a:solidFill>
              <a:latin typeface="Times New Roman" pitchFamily="18" charset="0"/>
              <a:cs typeface="Times New Roman" pitchFamily="18" charset="0"/>
            </a:endParaRPr>
          </a:p>
        </p:txBody>
      </p:sp>
      <p:sp>
        <p:nvSpPr>
          <p:cNvPr id="29" name="文本框 28">
            <a:extLst>
              <a:ext uri="{FF2B5EF4-FFF2-40B4-BE49-F238E27FC236}">
                <a16:creationId xmlns="" xmlns:a16="http://schemas.microsoft.com/office/drawing/2014/main" id="{6F395B04-9135-46FD-A417-29B78B14F0B3}"/>
              </a:ext>
            </a:extLst>
          </p:cNvPr>
          <p:cNvSpPr txBox="1"/>
          <p:nvPr/>
        </p:nvSpPr>
        <p:spPr>
          <a:xfrm>
            <a:off x="2483232" y="2286999"/>
            <a:ext cx="2980308" cy="2062103"/>
          </a:xfrm>
          <a:prstGeom prst="rect">
            <a:avLst/>
          </a:prstGeom>
          <a:noFill/>
        </p:spPr>
        <p:txBody>
          <a:bodyPr wrap="square" rtlCol="0">
            <a:spAutoFit/>
          </a:bodyPr>
          <a:lstStyle/>
          <a:p>
            <a:pPr algn="just"/>
            <a:r>
              <a:rPr lang="vi-VN" sz="3200" b="1" dirty="0" smtClean="0">
                <a:latin typeface="Times New Roman" pitchFamily="18" charset="0"/>
                <a:cs typeface="Times New Roman" pitchFamily="18" charset="0"/>
              </a:rPr>
              <a:t>Bố cục và những yêu cầu </a:t>
            </a:r>
            <a:r>
              <a:rPr lang="en-US" sz="3200" b="1" dirty="0" smtClean="0">
                <a:latin typeface="Times New Roman" pitchFamily="18" charset="0"/>
                <a:cs typeface="Times New Roman" pitchFamily="18" charset="0"/>
              </a:rPr>
              <a:t>về</a:t>
            </a:r>
            <a:r>
              <a:rPr lang="vi-VN" sz="3200" b="1" dirty="0" smtClean="0">
                <a:latin typeface="Times New Roman" pitchFamily="18" charset="0"/>
                <a:cs typeface="Times New Roman" pitchFamily="18" charset="0"/>
              </a:rPr>
              <a:t> bố cục trong </a:t>
            </a:r>
            <a:r>
              <a:rPr lang="en-US" sz="3200" b="1" dirty="0" smtClean="0">
                <a:latin typeface="Times New Roman" pitchFamily="18" charset="0"/>
                <a:cs typeface="Times New Roman" pitchFamily="18" charset="0"/>
              </a:rPr>
              <a:t>văn bản</a:t>
            </a:r>
            <a:endParaRPr lang="en-US" sz="3200" dirty="0">
              <a:latin typeface="Times New Roman" pitchFamily="18" charset="0"/>
              <a:cs typeface="Times New Roman" pitchFamily="18" charset="0"/>
            </a:endParaRPr>
          </a:p>
        </p:txBody>
      </p:sp>
      <p:sp>
        <p:nvSpPr>
          <p:cNvPr id="7" name="矩形 6">
            <a:extLst>
              <a:ext uri="{FF2B5EF4-FFF2-40B4-BE49-F238E27FC236}">
                <a16:creationId xmlns="" xmlns:a16="http://schemas.microsoft.com/office/drawing/2014/main" id="{B3AF047D-2066-416E-95B9-FAC24B16F5C3}"/>
              </a:ext>
            </a:extLst>
          </p:cNvPr>
          <p:cNvSpPr/>
          <p:nvPr/>
        </p:nvSpPr>
        <p:spPr>
          <a:xfrm>
            <a:off x="5175250" y="0"/>
            <a:ext cx="18415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7" name="矩形 26">
            <a:extLst>
              <a:ext uri="{FF2B5EF4-FFF2-40B4-BE49-F238E27FC236}">
                <a16:creationId xmlns="" xmlns:a16="http://schemas.microsoft.com/office/drawing/2014/main" id="{409A8936-5C7D-4D72-9D8D-76CF2C94683E}"/>
              </a:ext>
            </a:extLst>
          </p:cNvPr>
          <p:cNvSpPr/>
          <p:nvPr/>
        </p:nvSpPr>
        <p:spPr>
          <a:xfrm>
            <a:off x="5175250" y="6477000"/>
            <a:ext cx="1841500" cy="381000"/>
          </a:xfrm>
          <a:prstGeom prst="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1" name="图片 30">
            <a:extLst>
              <a:ext uri="{FF2B5EF4-FFF2-40B4-BE49-F238E27FC236}">
                <a16:creationId xmlns="" xmlns:a16="http://schemas.microsoft.com/office/drawing/2014/main" id="{7EBB61F9-A488-49BC-B614-162CA53BC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6970" flipH="1">
            <a:off x="10431361" y="4979578"/>
            <a:ext cx="1403644" cy="1940521"/>
          </a:xfrm>
          <a:prstGeom prst="rect">
            <a:avLst/>
          </a:prstGeom>
        </p:spPr>
      </p:pic>
      <p:sp>
        <p:nvSpPr>
          <p:cNvPr id="36" name="椭圆 35">
            <a:extLst>
              <a:ext uri="{FF2B5EF4-FFF2-40B4-BE49-F238E27FC236}">
                <a16:creationId xmlns="" xmlns:a16="http://schemas.microsoft.com/office/drawing/2014/main" id="{C89DFA38-CC76-481E-812E-0ADF317BAB5D}"/>
              </a:ext>
            </a:extLst>
          </p:cNvPr>
          <p:cNvSpPr/>
          <p:nvPr/>
        </p:nvSpPr>
        <p:spPr>
          <a:xfrm>
            <a:off x="1847172" y="4742394"/>
            <a:ext cx="470900" cy="470900"/>
          </a:xfrm>
          <a:prstGeom prst="ellipse">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2" name="文本框 41">
            <a:extLst>
              <a:ext uri="{FF2B5EF4-FFF2-40B4-BE49-F238E27FC236}">
                <a16:creationId xmlns="" xmlns:a16="http://schemas.microsoft.com/office/drawing/2014/main" id="{10DC88E3-3B15-4371-9955-FEDA4F21526B}"/>
              </a:ext>
            </a:extLst>
          </p:cNvPr>
          <p:cNvSpPr txBox="1"/>
          <p:nvPr/>
        </p:nvSpPr>
        <p:spPr>
          <a:xfrm>
            <a:off x="1695450" y="4684336"/>
            <a:ext cx="616302" cy="584775"/>
          </a:xfrm>
          <a:prstGeom prst="rect">
            <a:avLst/>
          </a:prstGeom>
          <a:noFill/>
        </p:spPr>
        <p:txBody>
          <a:bodyPr wrap="square" rtlCol="0">
            <a:spAutoFit/>
          </a:bodyPr>
          <a:lstStyle/>
          <a:p>
            <a:r>
              <a:rPr lang="en-US" altLang="zh-CN" sz="3200" b="1" dirty="0" smtClean="0">
                <a:solidFill>
                  <a:schemeClr val="bg1"/>
                </a:solidFill>
                <a:latin typeface="Times New Roman" pitchFamily="18" charset="0"/>
                <a:cs typeface="Times New Roman" pitchFamily="18" charset="0"/>
              </a:rPr>
              <a:t> II.</a:t>
            </a:r>
            <a:endParaRPr lang="zh-CN" altLang="en-US" sz="3200" b="1" dirty="0">
              <a:solidFill>
                <a:schemeClr val="bg1"/>
              </a:solidFill>
              <a:latin typeface="Times New Roman" pitchFamily="18" charset="0"/>
              <a:cs typeface="Times New Roman" pitchFamily="18" charset="0"/>
            </a:endParaRPr>
          </a:p>
        </p:txBody>
      </p:sp>
      <p:sp>
        <p:nvSpPr>
          <p:cNvPr id="43" name="文本框 42">
            <a:extLst>
              <a:ext uri="{FF2B5EF4-FFF2-40B4-BE49-F238E27FC236}">
                <a16:creationId xmlns="" xmlns:a16="http://schemas.microsoft.com/office/drawing/2014/main" id="{74D18A3F-ABF8-4657-964F-08A987C5BDB5}"/>
              </a:ext>
            </a:extLst>
          </p:cNvPr>
          <p:cNvSpPr txBox="1"/>
          <p:nvPr/>
        </p:nvSpPr>
        <p:spPr>
          <a:xfrm>
            <a:off x="2483232" y="4688295"/>
            <a:ext cx="3848988" cy="584775"/>
          </a:xfrm>
          <a:prstGeom prst="rect">
            <a:avLst/>
          </a:prstGeom>
          <a:noFill/>
        </p:spPr>
        <p:txBody>
          <a:bodyPr wrap="square" rtlCol="0">
            <a:spAutoFit/>
          </a:bodyPr>
          <a:lstStyle/>
          <a:p>
            <a:r>
              <a:rPr lang="en-US" altLang="zh-CN" sz="3200" b="1" dirty="0" err="1" smtClean="0">
                <a:latin typeface="Times New Roman" pitchFamily="18" charset="0"/>
                <a:ea typeface="幼圆" panose="02010509060101010101" pitchFamily="49" charset="-122"/>
                <a:cs typeface="Times New Roman" pitchFamily="18" charset="0"/>
              </a:rPr>
              <a:t>Luyện</a:t>
            </a:r>
            <a:r>
              <a:rPr lang="en-US" altLang="zh-CN" sz="3200" b="1" dirty="0" smtClean="0">
                <a:latin typeface="Times New Roman" pitchFamily="18" charset="0"/>
                <a:ea typeface="幼圆" panose="02010509060101010101" pitchFamily="49" charset="-122"/>
                <a:cs typeface="Times New Roman" pitchFamily="18" charset="0"/>
              </a:rPr>
              <a:t> </a:t>
            </a:r>
            <a:r>
              <a:rPr lang="en-US" altLang="zh-CN" sz="3200" b="1" dirty="0" err="1" smtClean="0">
                <a:latin typeface="Times New Roman" pitchFamily="18" charset="0"/>
                <a:ea typeface="幼圆" panose="02010509060101010101" pitchFamily="49" charset="-122"/>
                <a:cs typeface="Times New Roman" pitchFamily="18" charset="0"/>
              </a:rPr>
              <a:t>tập</a:t>
            </a:r>
            <a:endParaRPr lang="zh-CN" altLang="en-US" sz="3200" b="1" dirty="0">
              <a:latin typeface="Times New Roman" pitchFamily="18" charset="0"/>
              <a:ea typeface="幼圆" panose="02010509060101010101" pitchFamily="49" charset="-122"/>
              <a:cs typeface="Times New Roman" pitchFamily="18" charset="0"/>
            </a:endParaRPr>
          </a:p>
        </p:txBody>
      </p:sp>
      <p:sp>
        <p:nvSpPr>
          <p:cNvPr id="24" name="Rectangle 23"/>
          <p:cNvSpPr/>
          <p:nvPr/>
        </p:nvSpPr>
        <p:spPr>
          <a:xfrm>
            <a:off x="6599039" y="4289963"/>
            <a:ext cx="4735592" cy="584775"/>
          </a:xfrm>
          <a:prstGeom prst="rect">
            <a:avLst/>
          </a:prstGeom>
        </p:spPr>
        <p:txBody>
          <a:bodyPr wrap="none">
            <a:spAutoFit/>
          </a:bodyPr>
          <a:lstStyle/>
          <a:p>
            <a:pPr algn="ctr"/>
            <a:r>
              <a:rPr lang="en-US" sz="3200" b="1" dirty="0" smtClean="0">
                <a:solidFill>
                  <a:srgbClr val="0070C0"/>
                </a:solidFill>
                <a:latin typeface="+mj-lt"/>
                <a:cs typeface="Times New Roman" pitchFamily="18" charset="0"/>
              </a:rPr>
              <a:t>3. </a:t>
            </a:r>
            <a:r>
              <a:rPr lang="vi-VN" sz="3200" b="1" dirty="0" smtClean="0">
                <a:solidFill>
                  <a:srgbClr val="0070C0"/>
                </a:solidFill>
                <a:latin typeface="+mj-lt"/>
                <a:cs typeface="Times New Roman" pitchFamily="18" charset="0"/>
              </a:rPr>
              <a:t>Các phần của bố cục</a:t>
            </a:r>
            <a:endParaRPr lang="zh-CN" altLang="en-US" sz="3200" dirty="0">
              <a:solidFill>
                <a:srgbClr val="0070C0"/>
              </a:solidFill>
              <a:latin typeface="+mj-lt"/>
              <a:cs typeface="Times New Roman" pitchFamily="18" charset="0"/>
            </a:endParaRPr>
          </a:p>
        </p:txBody>
      </p:sp>
      <p:sp>
        <p:nvSpPr>
          <p:cNvPr id="50177" name="Rectangle 1"/>
          <p:cNvSpPr>
            <a:spLocks noChangeArrowheads="1"/>
          </p:cNvSpPr>
          <p:nvPr/>
        </p:nvSpPr>
        <p:spPr bwMode="auto">
          <a:xfrm>
            <a:off x="6732270" y="2871549"/>
            <a:ext cx="446913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smtClean="0">
                <a:ln>
                  <a:noFill/>
                </a:ln>
                <a:solidFill>
                  <a:srgbClr val="0070C0"/>
                </a:solidFill>
                <a:effectLst/>
                <a:latin typeface="+mj-lt"/>
                <a:ea typeface="Times New Roman" pitchFamily="18" charset="0"/>
                <a:cs typeface="Times New Roman" pitchFamily="18" charset="0"/>
              </a:rPr>
              <a:t>2.</a:t>
            </a:r>
            <a:r>
              <a:rPr kumimoji="0" lang="en-US" sz="3200" b="1" i="0" u="none" strike="noStrike" cap="none" normalizeH="0" baseline="0" dirty="0" smtClean="0">
                <a:ln>
                  <a:noFill/>
                </a:ln>
                <a:solidFill>
                  <a:srgbClr val="0070C0"/>
                </a:solidFill>
                <a:effectLst/>
                <a:latin typeface="+mj-lt"/>
                <a:ea typeface="Times New Roman" pitchFamily="18" charset="0"/>
                <a:cs typeface="Times New Roman" pitchFamily="18" charset="0"/>
              </a:rPr>
              <a:t> </a:t>
            </a:r>
            <a:r>
              <a:rPr kumimoji="0" lang="vi-VN" sz="3200" b="1" i="0" u="none" strike="noStrike" cap="none" normalizeH="0" baseline="0" dirty="0" smtClean="0">
                <a:ln>
                  <a:noFill/>
                </a:ln>
                <a:solidFill>
                  <a:srgbClr val="0070C0"/>
                </a:solidFill>
                <a:effectLst/>
                <a:latin typeface="+mj-lt"/>
                <a:ea typeface="Times New Roman" pitchFamily="18" charset="0"/>
                <a:cs typeface="Times New Roman" pitchFamily="18" charset="0"/>
              </a:rPr>
              <a:t>Những yêu cầu về bố cục trong </a:t>
            </a:r>
            <a:r>
              <a:rPr lang="en-US" sz="3200" b="1" dirty="0" smtClean="0">
                <a:solidFill>
                  <a:srgbClr val="0070C0"/>
                </a:solidFill>
                <a:latin typeface="+mj-lt"/>
                <a:ea typeface="Times New Roman" pitchFamily="18" charset="0"/>
                <a:cs typeface="Times New Roman" pitchFamily="18" charset="0"/>
              </a:rPr>
              <a:t>văn bản</a:t>
            </a:r>
            <a:endParaRPr kumimoji="0" lang="vi-VN" sz="3200" b="0" i="0" u="none" strike="noStrike" cap="none" normalizeH="0" baseline="0" dirty="0" smtClean="0">
              <a:ln>
                <a:noFill/>
              </a:ln>
              <a:solidFill>
                <a:srgbClr val="0070C0"/>
              </a:solidFill>
              <a:effectLst/>
              <a:latin typeface="+mj-lt"/>
              <a:cs typeface="Arial" pitchFamily="34" charset="0"/>
            </a:endParaRPr>
          </a:p>
        </p:txBody>
      </p:sp>
      <p:sp>
        <p:nvSpPr>
          <p:cNvPr id="50178" name="Rectangle 2"/>
          <p:cNvSpPr>
            <a:spLocks noChangeArrowheads="1"/>
          </p:cNvSpPr>
          <p:nvPr/>
        </p:nvSpPr>
        <p:spPr bwMode="auto">
          <a:xfrm>
            <a:off x="6732270" y="2036433"/>
            <a:ext cx="446913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smtClean="0">
                <a:ln>
                  <a:noFill/>
                </a:ln>
                <a:solidFill>
                  <a:srgbClr val="0070C0"/>
                </a:solidFill>
                <a:effectLst/>
                <a:latin typeface="+mj-lt"/>
                <a:ea typeface="Times New Roman" pitchFamily="18" charset="0"/>
                <a:cs typeface="Times New Roman" pitchFamily="18" charset="0"/>
              </a:rPr>
              <a:t>1. Bố cục</a:t>
            </a:r>
            <a:r>
              <a:rPr kumimoji="0" lang="en-US" sz="3200" b="1" i="0" u="none" strike="noStrike" cap="none" normalizeH="0" dirty="0" smtClean="0">
                <a:ln>
                  <a:noFill/>
                </a:ln>
                <a:solidFill>
                  <a:srgbClr val="0070C0"/>
                </a:solidFill>
                <a:effectLst/>
                <a:latin typeface="+mj-lt"/>
                <a:ea typeface="Times New Roman" pitchFamily="18" charset="0"/>
                <a:cs typeface="Times New Roman" pitchFamily="18" charset="0"/>
              </a:rPr>
              <a:t> của văn bản</a:t>
            </a:r>
            <a:endParaRPr kumimoji="0" lang="vi-VN" sz="3200" b="0" i="0" u="none" strike="noStrike" cap="none" normalizeH="0" baseline="0" dirty="0" smtClean="0">
              <a:ln>
                <a:noFill/>
              </a:ln>
              <a:solidFill>
                <a:srgbClr val="0070C0"/>
              </a:solidFill>
              <a:effectLst/>
              <a:latin typeface="+mj-lt"/>
              <a:cs typeface="Arial" pitchFamily="34" charset="0"/>
            </a:endParaRPr>
          </a:p>
        </p:txBody>
      </p:sp>
      <p:cxnSp>
        <p:nvCxnSpPr>
          <p:cNvPr id="39" name="Straight Arrow Connector 38"/>
          <p:cNvCxnSpPr/>
          <p:nvPr/>
        </p:nvCxnSpPr>
        <p:spPr>
          <a:xfrm flipV="1">
            <a:off x="5434817" y="2286999"/>
            <a:ext cx="1268730" cy="10310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9" idx="3"/>
            <a:endCxn id="50177" idx="1"/>
          </p:cNvCxnSpPr>
          <p:nvPr/>
        </p:nvCxnSpPr>
        <p:spPr>
          <a:xfrm>
            <a:off x="5463540" y="3318051"/>
            <a:ext cx="1268730" cy="92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4" idx="1"/>
          </p:cNvCxnSpPr>
          <p:nvPr/>
        </p:nvCxnSpPr>
        <p:spPr>
          <a:xfrm>
            <a:off x="5463540" y="3334738"/>
            <a:ext cx="1135499" cy="12476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86590"/>
      </p:ext>
    </p:extLst>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CB7C0"/>
        </a:solidFill>
        <a:effectLst/>
      </p:bgPr>
    </p:bg>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E58CF672-6123-4CF9-80F6-86A547C69557}"/>
              </a:ext>
            </a:extLst>
          </p:cNvPr>
          <p:cNvSpPr/>
          <p:nvPr/>
        </p:nvSpPr>
        <p:spPr>
          <a:xfrm>
            <a:off x="5903904" y="246564"/>
            <a:ext cx="5966791" cy="5966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 name="椭圆 2">
            <a:extLst>
              <a:ext uri="{FF2B5EF4-FFF2-40B4-BE49-F238E27FC236}">
                <a16:creationId xmlns="" xmlns:a16="http://schemas.microsoft.com/office/drawing/2014/main" id="{5432E6D4-7A07-4BAD-A4A6-C85549DF9E84}"/>
              </a:ext>
            </a:extLst>
          </p:cNvPr>
          <p:cNvSpPr/>
          <p:nvPr/>
        </p:nvSpPr>
        <p:spPr>
          <a:xfrm flipH="1">
            <a:off x="3899451" y="1202635"/>
            <a:ext cx="1636385" cy="16363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 name="图片 1">
            <a:extLst>
              <a:ext uri="{FF2B5EF4-FFF2-40B4-BE49-F238E27FC236}">
                <a16:creationId xmlns="" xmlns:a16="http://schemas.microsoft.com/office/drawing/2014/main" id="{D0E6F1C0-4D26-4207-B5BC-C1362C11B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716" y="-179232"/>
            <a:ext cx="5219909" cy="7216464"/>
          </a:xfrm>
          <a:prstGeom prst="rect">
            <a:avLst/>
          </a:prstGeom>
        </p:spPr>
      </p:pic>
      <p:sp>
        <p:nvSpPr>
          <p:cNvPr id="6" name="椭圆 5">
            <a:extLst>
              <a:ext uri="{FF2B5EF4-FFF2-40B4-BE49-F238E27FC236}">
                <a16:creationId xmlns="" xmlns:a16="http://schemas.microsoft.com/office/drawing/2014/main" id="{C9A90987-8A11-4F3E-90C3-ED0997348F1F}"/>
              </a:ext>
            </a:extLst>
          </p:cNvPr>
          <p:cNvSpPr/>
          <p:nvPr/>
        </p:nvSpPr>
        <p:spPr>
          <a:xfrm flipH="1">
            <a:off x="5285700" y="4151194"/>
            <a:ext cx="550015" cy="5500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文本框 6">
            <a:extLst>
              <a:ext uri="{FF2B5EF4-FFF2-40B4-BE49-F238E27FC236}">
                <a16:creationId xmlns="" xmlns:a16="http://schemas.microsoft.com/office/drawing/2014/main" id="{823FA36E-E115-4622-9365-6033556EFA20}"/>
              </a:ext>
            </a:extLst>
          </p:cNvPr>
          <p:cNvSpPr txBox="1"/>
          <p:nvPr/>
        </p:nvSpPr>
        <p:spPr>
          <a:xfrm rot="16200000">
            <a:off x="1611531" y="127560"/>
            <a:ext cx="2308324" cy="3327566"/>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800" dirty="0" err="1" smtClean="0">
                <a:solidFill>
                  <a:prstClr val="white"/>
                </a:solidFill>
                <a:latin typeface="禹卫书法行书简体&#10;" panose="02000603000000000000" pitchFamily="2" charset="-122"/>
                <a:ea typeface="禹卫书法行书简体&#10;" panose="02000603000000000000" pitchFamily="2" charset="-122"/>
              </a:rPr>
              <a:t>Tạm</a:t>
            </a:r>
            <a:endParaRPr kumimoji="0" lang="zh-CN" altLang="en-US" sz="13800" b="0" i="0" u="none" strike="noStrike" kern="1200" cap="none" spc="0" normalizeH="0" baseline="0" noProof="0" dirty="0">
              <a:ln>
                <a:noFill/>
              </a:ln>
              <a:solidFill>
                <a:prstClr val="white"/>
              </a:solidFill>
              <a:effectLst/>
              <a:uLnTx/>
              <a:uFillTx/>
              <a:latin typeface="禹卫书法行书简体&#10;" panose="02000603000000000000" pitchFamily="2" charset="-122"/>
              <a:ea typeface="禹卫书法行书简体&#10;" panose="02000603000000000000" pitchFamily="2" charset="-122"/>
              <a:cs typeface="+mn-cs"/>
            </a:endParaRPr>
          </a:p>
        </p:txBody>
      </p:sp>
      <p:sp>
        <p:nvSpPr>
          <p:cNvPr id="8" name="文本框 7">
            <a:extLst>
              <a:ext uri="{FF2B5EF4-FFF2-40B4-BE49-F238E27FC236}">
                <a16:creationId xmlns="" xmlns:a16="http://schemas.microsoft.com/office/drawing/2014/main" id="{6F09C31C-B7F0-4238-9CE8-AFEA509EC09F}"/>
              </a:ext>
            </a:extLst>
          </p:cNvPr>
          <p:cNvSpPr txBox="1"/>
          <p:nvPr/>
        </p:nvSpPr>
        <p:spPr>
          <a:xfrm rot="16200000">
            <a:off x="3049683" y="1451482"/>
            <a:ext cx="2308324" cy="441762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800" dirty="0" smtClean="0">
                <a:solidFill>
                  <a:prstClr val="white"/>
                </a:solidFill>
                <a:latin typeface="禹卫书法行书简体&#10;" panose="02000603000000000000" pitchFamily="2" charset="-122"/>
                <a:ea typeface="禹卫书法行书简体&#10;" panose="02000603000000000000" pitchFamily="2" charset="-122"/>
              </a:rPr>
              <a:t>biệt</a:t>
            </a:r>
            <a:endParaRPr kumimoji="0" lang="zh-CN" altLang="en-US" sz="13800" b="0" i="0" u="none" strike="noStrike" kern="1200" cap="none" spc="0" normalizeH="0" baseline="0" noProof="0" dirty="0">
              <a:ln>
                <a:noFill/>
              </a:ln>
              <a:solidFill>
                <a:prstClr val="white"/>
              </a:solidFill>
              <a:effectLst/>
              <a:uLnTx/>
              <a:uFillTx/>
              <a:latin typeface="禹卫书法行书简体&#10;" panose="02000603000000000000" pitchFamily="2" charset="-122"/>
              <a:ea typeface="禹卫书法行书简体&#10;" panose="02000603000000000000" pitchFamily="2" charset="-122"/>
              <a:cs typeface="+mn-cs"/>
            </a:endParaRPr>
          </a:p>
        </p:txBody>
      </p:sp>
      <p:sp>
        <p:nvSpPr>
          <p:cNvPr id="10" name="圆: 空心 9">
            <a:extLst>
              <a:ext uri="{FF2B5EF4-FFF2-40B4-BE49-F238E27FC236}">
                <a16:creationId xmlns="" xmlns:a16="http://schemas.microsoft.com/office/drawing/2014/main" id="{400B1C93-4062-4696-8D93-D040BB5C5738}"/>
              </a:ext>
            </a:extLst>
          </p:cNvPr>
          <p:cNvSpPr/>
          <p:nvPr/>
        </p:nvSpPr>
        <p:spPr>
          <a:xfrm>
            <a:off x="457200" y="2206487"/>
            <a:ext cx="715248" cy="71524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1" name="矩形 10">
            <a:extLst>
              <a:ext uri="{FF2B5EF4-FFF2-40B4-BE49-F238E27FC236}">
                <a16:creationId xmlns="" xmlns:a16="http://schemas.microsoft.com/office/drawing/2014/main" id="{015261CF-5263-479D-8541-A555F6A7192F}"/>
              </a:ext>
            </a:extLst>
          </p:cNvPr>
          <p:cNvSpPr/>
          <p:nvPr/>
        </p:nvSpPr>
        <p:spPr>
          <a:xfrm>
            <a:off x="2074912" y="-12700"/>
            <a:ext cx="419088" cy="996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矩形 13">
            <a:extLst>
              <a:ext uri="{FF2B5EF4-FFF2-40B4-BE49-F238E27FC236}">
                <a16:creationId xmlns="" xmlns:a16="http://schemas.microsoft.com/office/drawing/2014/main" id="{6133786C-D00B-46D0-BF0C-F01449316E26}"/>
              </a:ext>
            </a:extLst>
          </p:cNvPr>
          <p:cNvSpPr/>
          <p:nvPr/>
        </p:nvSpPr>
        <p:spPr>
          <a:xfrm>
            <a:off x="3294538" y="4440494"/>
            <a:ext cx="419088" cy="2417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矩形 12">
            <a:extLst>
              <a:ext uri="{FF2B5EF4-FFF2-40B4-BE49-F238E27FC236}">
                <a16:creationId xmlns="" xmlns:a16="http://schemas.microsoft.com/office/drawing/2014/main" id="{8A4D97B4-207E-456D-AC0D-3D0A73373E86}"/>
              </a:ext>
            </a:extLst>
          </p:cNvPr>
          <p:cNvSpPr/>
          <p:nvPr/>
        </p:nvSpPr>
        <p:spPr>
          <a:xfrm>
            <a:off x="0" y="3238500"/>
            <a:ext cx="321305"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1288826128"/>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CB7C0"/>
        </a:soli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B37C4467-3D79-4452-B631-B6A11322C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52" y="2764750"/>
            <a:ext cx="3028869" cy="4187376"/>
          </a:xfrm>
          <a:prstGeom prst="rect">
            <a:avLst/>
          </a:prstGeom>
        </p:spPr>
      </p:pic>
      <p:sp>
        <p:nvSpPr>
          <p:cNvPr id="3" name="圆: 空心 2">
            <a:extLst>
              <a:ext uri="{FF2B5EF4-FFF2-40B4-BE49-F238E27FC236}">
                <a16:creationId xmlns="" xmlns:a16="http://schemas.microsoft.com/office/drawing/2014/main" id="{5883B9ED-2B30-45C5-B0E0-BF843A31991D}"/>
              </a:ext>
            </a:extLst>
          </p:cNvPr>
          <p:cNvSpPr/>
          <p:nvPr/>
        </p:nvSpPr>
        <p:spPr>
          <a:xfrm>
            <a:off x="-372150" y="5977850"/>
            <a:ext cx="744299" cy="744299"/>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a:extLst>
              <a:ext uri="{FF2B5EF4-FFF2-40B4-BE49-F238E27FC236}">
                <a16:creationId xmlns="" xmlns:a16="http://schemas.microsoft.com/office/drawing/2014/main" id="{2CAD17AB-E07D-46BE-A9D7-DF73D394E372}"/>
              </a:ext>
            </a:extLst>
          </p:cNvPr>
          <p:cNvSpPr txBox="1"/>
          <p:nvPr/>
        </p:nvSpPr>
        <p:spPr>
          <a:xfrm>
            <a:off x="5620600" y="205518"/>
            <a:ext cx="5825166" cy="4524315"/>
          </a:xfrm>
          <a:prstGeom prst="rect">
            <a:avLst/>
          </a:prstGeom>
          <a:noFill/>
        </p:spPr>
        <p:txBody>
          <a:bodyPr wrap="square" rtlCol="0">
            <a:spAutoFit/>
          </a:bodyPr>
          <a:lstStyle/>
          <a:p>
            <a:pPr algn="just"/>
            <a:r>
              <a:rPr lang="vi-VN" sz="7200" b="1" dirty="0" smtClean="0">
                <a:latin typeface="Times New Roman" pitchFamily="18" charset="0"/>
                <a:cs typeface="Times New Roman" pitchFamily="18" charset="0"/>
              </a:rPr>
              <a:t>Bố cục và những yêu cầu </a:t>
            </a:r>
            <a:r>
              <a:rPr lang="en-US" sz="7200" b="1" dirty="0" smtClean="0">
                <a:latin typeface="Times New Roman" pitchFamily="18" charset="0"/>
                <a:cs typeface="Times New Roman" pitchFamily="18" charset="0"/>
              </a:rPr>
              <a:t>về</a:t>
            </a:r>
            <a:r>
              <a:rPr lang="vi-VN" sz="7200" b="1" dirty="0" smtClean="0">
                <a:latin typeface="Times New Roman" pitchFamily="18" charset="0"/>
                <a:cs typeface="Times New Roman" pitchFamily="18" charset="0"/>
              </a:rPr>
              <a:t> bố cục trong </a:t>
            </a:r>
            <a:r>
              <a:rPr lang="en-US" sz="7200" b="1" dirty="0" err="1" smtClean="0">
                <a:latin typeface="Times New Roman" pitchFamily="18" charset="0"/>
                <a:cs typeface="Times New Roman" pitchFamily="18" charset="0"/>
              </a:rPr>
              <a:t>văn</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bản</a:t>
            </a:r>
            <a:endParaRPr lang="en-US" sz="7200" dirty="0">
              <a:latin typeface="Times New Roman" pitchFamily="18" charset="0"/>
              <a:cs typeface="Times New Roman" pitchFamily="18" charset="0"/>
            </a:endParaRPr>
          </a:p>
        </p:txBody>
      </p:sp>
      <p:sp>
        <p:nvSpPr>
          <p:cNvPr id="9" name="椭圆 8">
            <a:extLst>
              <a:ext uri="{FF2B5EF4-FFF2-40B4-BE49-F238E27FC236}">
                <a16:creationId xmlns="" xmlns:a16="http://schemas.microsoft.com/office/drawing/2014/main" id="{32BB0EFB-2034-4BC0-AB00-DEF3A801D4E4}"/>
              </a:ext>
            </a:extLst>
          </p:cNvPr>
          <p:cNvSpPr/>
          <p:nvPr/>
        </p:nvSpPr>
        <p:spPr>
          <a:xfrm>
            <a:off x="749300" y="1358900"/>
            <a:ext cx="1028700" cy="102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007C4FB4-A498-4F1E-8FAB-0C15A168C59E}"/>
              </a:ext>
            </a:extLst>
          </p:cNvPr>
          <p:cNvSpPr/>
          <p:nvPr/>
        </p:nvSpPr>
        <p:spPr>
          <a:xfrm>
            <a:off x="-2322247" y="-1020425"/>
            <a:ext cx="7171794" cy="681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 xmlns:a16="http://schemas.microsoft.com/office/drawing/2014/main" id="{4DD2C7C1-843B-4ACE-B759-6F541DAD96F7}"/>
              </a:ext>
            </a:extLst>
          </p:cNvPr>
          <p:cNvSpPr txBox="1"/>
          <p:nvPr/>
        </p:nvSpPr>
        <p:spPr>
          <a:xfrm>
            <a:off x="1263650" y="219255"/>
            <a:ext cx="2778442" cy="3770263"/>
          </a:xfrm>
          <a:prstGeom prst="rect">
            <a:avLst/>
          </a:prstGeom>
          <a:noFill/>
        </p:spPr>
        <p:txBody>
          <a:bodyPr wrap="square" rtlCol="0">
            <a:spAutoFit/>
          </a:bodyPr>
          <a:lstStyle/>
          <a:p>
            <a:r>
              <a:rPr lang="en-US" altLang="zh-CN" sz="23900" dirty="0" smtClean="0">
                <a:solidFill>
                  <a:srgbClr val="9CB7C0"/>
                </a:solidFill>
                <a:latin typeface="Times New Roman" pitchFamily="18" charset="0"/>
                <a:cs typeface="Times New Roman" pitchFamily="18" charset="0"/>
              </a:rPr>
              <a:t>I.</a:t>
            </a:r>
            <a:endParaRPr lang="zh-CN" altLang="en-US" sz="23900" dirty="0">
              <a:solidFill>
                <a:srgbClr val="9CB7C0"/>
              </a:solidFill>
              <a:latin typeface="Times New Roman" pitchFamily="18" charset="0"/>
              <a:cs typeface="Times New Roman" pitchFamily="18" charset="0"/>
            </a:endParaRPr>
          </a:p>
        </p:txBody>
      </p:sp>
      <p:sp>
        <p:nvSpPr>
          <p:cNvPr id="16" name="圆: 空心 15">
            <a:extLst>
              <a:ext uri="{FF2B5EF4-FFF2-40B4-BE49-F238E27FC236}">
                <a16:creationId xmlns="" xmlns:a16="http://schemas.microsoft.com/office/drawing/2014/main" id="{56B8C8A0-6AC0-45C6-A473-0197C2E94442}"/>
              </a:ext>
            </a:extLst>
          </p:cNvPr>
          <p:cNvSpPr/>
          <p:nvPr/>
        </p:nvSpPr>
        <p:spPr>
          <a:xfrm>
            <a:off x="8644850" y="5234239"/>
            <a:ext cx="744299" cy="744299"/>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81254346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57E461EF-A254-4E66-A9A5-9CB8637E9163}"/>
              </a:ext>
            </a:extLst>
          </p:cNvPr>
          <p:cNvSpPr/>
          <p:nvPr/>
        </p:nvSpPr>
        <p:spPr>
          <a:xfrm>
            <a:off x="-1" y="-1"/>
            <a:ext cx="816429" cy="805543"/>
          </a:xfrm>
          <a:prstGeom prst="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a:t>
            </a:r>
            <a:endParaRPr lang="zh-CN" altLang="en-US" sz="4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圆: 空心 21">
            <a:extLst>
              <a:ext uri="{FF2B5EF4-FFF2-40B4-BE49-F238E27FC236}">
                <a16:creationId xmlns="" xmlns:a16="http://schemas.microsoft.com/office/drawing/2014/main" id="{B02F9216-1849-49E7-B5A9-C9E4A22D6AEA}"/>
              </a:ext>
            </a:extLst>
          </p:cNvPr>
          <p:cNvSpPr/>
          <p:nvPr/>
        </p:nvSpPr>
        <p:spPr>
          <a:xfrm>
            <a:off x="9709150" y="-377825"/>
            <a:ext cx="1543050" cy="1543050"/>
          </a:xfrm>
          <a:prstGeom prst="donu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圆: 空心 22">
            <a:extLst>
              <a:ext uri="{FF2B5EF4-FFF2-40B4-BE49-F238E27FC236}">
                <a16:creationId xmlns="" xmlns:a16="http://schemas.microsoft.com/office/drawing/2014/main" id="{4C9713E5-782E-444A-A177-C7FEDF482228}"/>
              </a:ext>
            </a:extLst>
          </p:cNvPr>
          <p:cNvSpPr/>
          <p:nvPr/>
        </p:nvSpPr>
        <p:spPr>
          <a:xfrm>
            <a:off x="172003" y="6318803"/>
            <a:ext cx="1078393" cy="1078393"/>
          </a:xfrm>
          <a:prstGeom prst="donu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a:extLst>
              <a:ext uri="{FF2B5EF4-FFF2-40B4-BE49-F238E27FC236}">
                <a16:creationId xmlns="" xmlns:a16="http://schemas.microsoft.com/office/drawing/2014/main" id="{6CEFDE93-C736-44EB-87AA-90C98D775170}"/>
              </a:ext>
            </a:extLst>
          </p:cNvPr>
          <p:cNvSpPr txBox="1"/>
          <p:nvPr/>
        </p:nvSpPr>
        <p:spPr>
          <a:xfrm>
            <a:off x="887362" y="48454"/>
            <a:ext cx="8594098" cy="769441"/>
          </a:xfrm>
          <a:prstGeom prst="rect">
            <a:avLst/>
          </a:prstGeom>
          <a:noFill/>
        </p:spPr>
        <p:txBody>
          <a:bodyPr wrap="square" rtlCol="0">
            <a:spAutoFit/>
          </a:bodyPr>
          <a:lstStyle/>
          <a:p>
            <a:r>
              <a:rPr lang="en-US" altLang="zh-CN" sz="4400" b="1" spc="300" dirty="0" smtClean="0">
                <a:solidFill>
                  <a:srgbClr val="FF0000"/>
                </a:solidFill>
                <a:effectLst>
                  <a:outerShdw blurRad="38100" dist="38100" dir="2700000" algn="tl">
                    <a:srgbClr val="000000">
                      <a:alpha val="43137"/>
                    </a:srgbClr>
                  </a:outerShdw>
                </a:effectLst>
                <a:latin typeface="Times New Roman" pitchFamily="18" charset="0"/>
                <a:ea typeface="幼圆" panose="02010509060101010101" pitchFamily="49" charset="-122"/>
                <a:cs typeface="Times New Roman" pitchFamily="18" charset="0"/>
              </a:rPr>
              <a:t>Bố cục của văn bản</a:t>
            </a:r>
            <a:r>
              <a:rPr lang="en-US" altLang="zh-CN" sz="4400" b="1" spc="300" dirty="0">
                <a:solidFill>
                  <a:srgbClr val="FF0000"/>
                </a:solidFill>
                <a:effectLst>
                  <a:outerShdw blurRad="38100" dist="38100" dir="2700000" algn="tl">
                    <a:srgbClr val="000000">
                      <a:alpha val="43137"/>
                    </a:srgbClr>
                  </a:outerShdw>
                </a:effectLst>
                <a:latin typeface="Times New Roman" pitchFamily="18" charset="0"/>
                <a:ea typeface="幼圆" panose="02010509060101010101" pitchFamily="49" charset="-122"/>
                <a:cs typeface="Times New Roman" pitchFamily="18" charset="0"/>
              </a:rPr>
              <a:t>:</a:t>
            </a:r>
            <a:endParaRPr lang="zh-CN" altLang="en-US" sz="4400" b="1" spc="300" dirty="0">
              <a:solidFill>
                <a:srgbClr val="FF0000"/>
              </a:solidFill>
              <a:effectLst>
                <a:outerShdw blurRad="38100" dist="38100" dir="2700000" algn="tl">
                  <a:srgbClr val="000000">
                    <a:alpha val="43137"/>
                  </a:srgbClr>
                </a:outerShdw>
              </a:effectLst>
              <a:latin typeface="Times New Roman" pitchFamily="18" charset="0"/>
              <a:ea typeface="幼圆" panose="02010509060101010101" pitchFamily="49" charset="-122"/>
              <a:cs typeface="Times New Roman" pitchFamily="18" charset="0"/>
            </a:endParaRPr>
          </a:p>
        </p:txBody>
      </p:sp>
      <p:pic>
        <p:nvPicPr>
          <p:cNvPr id="21" name="Picture 20" descr="22858PICdbgea5Gz679dY_PIC2018.png"/>
          <p:cNvPicPr>
            <a:picLocks noChangeAspect="1"/>
          </p:cNvPicPr>
          <p:nvPr/>
        </p:nvPicPr>
        <p:blipFill>
          <a:blip r:embed="rId3" cstate="print"/>
          <a:stretch>
            <a:fillRect/>
          </a:stretch>
        </p:blipFill>
        <p:spPr>
          <a:xfrm>
            <a:off x="9535885" y="3657600"/>
            <a:ext cx="3200400" cy="3200400"/>
          </a:xfrm>
          <a:prstGeom prst="rect">
            <a:avLst/>
          </a:prstGeom>
        </p:spPr>
      </p:pic>
      <p:sp>
        <p:nvSpPr>
          <p:cNvPr id="25" name="Cloud Callout 24"/>
          <p:cNvSpPr/>
          <p:nvPr/>
        </p:nvSpPr>
        <p:spPr>
          <a:xfrm flipH="1">
            <a:off x="6810703" y="981577"/>
            <a:ext cx="5381297" cy="2699657"/>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err="1" smtClean="0">
                <a:solidFill>
                  <a:srgbClr val="002060"/>
                </a:solidFill>
                <a:latin typeface="Times New Roman" pitchFamily="18" charset="0"/>
                <a:cs typeface="Times New Roman" pitchFamily="18" charset="0"/>
              </a:rPr>
              <a:t>Quan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sát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đơn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sau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biết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nó</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được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sắp</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xếp</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theo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tự</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nào</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26" name="Rectangle 25"/>
          <p:cNvSpPr/>
          <p:nvPr/>
        </p:nvSpPr>
        <p:spPr>
          <a:xfrm>
            <a:off x="0" y="828675"/>
            <a:ext cx="9864090" cy="6109365"/>
          </a:xfrm>
          <a:prstGeom prst="rect">
            <a:avLst/>
          </a:prstGeom>
        </p:spPr>
        <p:txBody>
          <a:bodyPr wrap="square">
            <a:spAutoFit/>
          </a:bodyPr>
          <a:lstStyle/>
          <a:p>
            <a:pPr algn="ctr"/>
            <a:r>
              <a:rPr lang="vi-VN" sz="2300" dirty="0" smtClean="0">
                <a:latin typeface="+mj-lt"/>
              </a:rPr>
              <a:t>Cộng hoà xã hội chủ nghĩa Việt Nam</a:t>
            </a:r>
          </a:p>
          <a:p>
            <a:pPr algn="ctr"/>
            <a:r>
              <a:rPr lang="vi-VN" sz="2300" dirty="0" smtClean="0">
                <a:latin typeface="+mj-lt"/>
              </a:rPr>
              <a:t>Độc lập – Tự do – Hạnh phúc</a:t>
            </a:r>
          </a:p>
          <a:p>
            <a:pPr algn="ctr"/>
            <a:endParaRPr lang="en-US" sz="2300" b="1" dirty="0" smtClean="0">
              <a:latin typeface="+mj-lt"/>
              <a:cs typeface="Times New Roman" pitchFamily="18" charset="0"/>
            </a:endParaRPr>
          </a:p>
          <a:p>
            <a:pPr algn="ctr"/>
            <a:r>
              <a:rPr lang="en-US" sz="2300" b="1" dirty="0" smtClean="0">
                <a:latin typeface="+mj-lt"/>
                <a:cs typeface="Times New Roman" pitchFamily="18" charset="0"/>
              </a:rPr>
              <a:t>ĐƠN</a:t>
            </a:r>
            <a:r>
              <a:rPr lang="vi-VN" sz="2300" b="1" dirty="0" smtClean="0">
                <a:latin typeface="+mj-lt"/>
                <a:cs typeface="Times New Roman" pitchFamily="18" charset="0"/>
              </a:rPr>
              <a:t> </a:t>
            </a:r>
            <a:r>
              <a:rPr lang="vi-VN" sz="2300" b="1" dirty="0" smtClean="0">
                <a:latin typeface="+mj-lt"/>
              </a:rPr>
              <a:t>XIN NGHỈ HỌC</a:t>
            </a:r>
          </a:p>
          <a:p>
            <a:r>
              <a:rPr lang="vi-VN" sz="2300" dirty="0" smtClean="0">
                <a:latin typeface="+mj-lt"/>
              </a:rPr>
              <a:t>Kính gửi: Cô giáo chủ nhiệm và cô giáo phụ trách bộ môn</a:t>
            </a:r>
            <a:r>
              <a:rPr lang="en-US" sz="2300" dirty="0" smtClean="0">
                <a:latin typeface="+mj-lt"/>
              </a:rPr>
              <a:t> </a:t>
            </a:r>
            <a:r>
              <a:rPr lang="en-US" sz="2300" dirty="0" err="1" smtClean="0">
                <a:latin typeface="+mj-lt"/>
                <a:cs typeface="Times New Roman" pitchFamily="18" charset="0"/>
              </a:rPr>
              <a:t>Ngữ</a:t>
            </a:r>
            <a:r>
              <a:rPr lang="en-US" sz="2300" dirty="0" smtClean="0">
                <a:latin typeface="+mj-lt"/>
                <a:cs typeface="Times New Roman" pitchFamily="18" charset="0"/>
              </a:rPr>
              <a:t> </a:t>
            </a:r>
            <a:r>
              <a:rPr lang="en-US" sz="2300" dirty="0" err="1" smtClean="0">
                <a:latin typeface="+mj-lt"/>
                <a:cs typeface="Times New Roman" pitchFamily="18" charset="0"/>
              </a:rPr>
              <a:t>văn</a:t>
            </a:r>
            <a:endParaRPr lang="vi-VN" sz="2300" dirty="0" smtClean="0">
              <a:latin typeface="+mj-lt"/>
              <a:cs typeface="Times New Roman" pitchFamily="18" charset="0"/>
            </a:endParaRPr>
          </a:p>
          <a:p>
            <a:r>
              <a:rPr lang="vi-VN" sz="2300" dirty="0" smtClean="0">
                <a:latin typeface="+mj-lt"/>
              </a:rPr>
              <a:t>Em tên là: Nguyễn Văn A</a:t>
            </a:r>
          </a:p>
          <a:p>
            <a:r>
              <a:rPr lang="vi-VN" sz="2300" dirty="0" smtClean="0">
                <a:latin typeface="+mj-lt"/>
              </a:rPr>
              <a:t>Học sinh lớp:</a:t>
            </a:r>
            <a:r>
              <a:rPr lang="en-US" sz="2300" dirty="0" smtClean="0">
                <a:latin typeface="+mj-lt"/>
              </a:rPr>
              <a:t> 7</a:t>
            </a:r>
            <a:r>
              <a:rPr lang="vi-VN" sz="2300" dirty="0" smtClean="0">
                <a:latin typeface="+mj-lt"/>
              </a:rPr>
              <a:t>B</a:t>
            </a:r>
          </a:p>
          <a:p>
            <a:r>
              <a:rPr lang="vi-VN" sz="2300" dirty="0" smtClean="0">
                <a:latin typeface="+mj-lt"/>
              </a:rPr>
              <a:t>Em viết đơn này xin phép được nghỉ học từ ngày </a:t>
            </a:r>
            <a:r>
              <a:rPr lang="en-US" sz="2300" dirty="0" smtClean="0">
                <a:latin typeface="+mj-lt"/>
                <a:cs typeface="Times New Roman" pitchFamily="18" charset="0"/>
              </a:rPr>
              <a:t>10/9/2019</a:t>
            </a:r>
            <a:endParaRPr lang="vi-VN" sz="2300" dirty="0" smtClean="0">
              <a:latin typeface="+mj-lt"/>
              <a:cs typeface="Times New Roman" pitchFamily="18" charset="0"/>
            </a:endParaRPr>
          </a:p>
          <a:p>
            <a:r>
              <a:rPr lang="vi-VN" sz="2300" dirty="0" smtClean="0">
                <a:latin typeface="+mj-lt"/>
              </a:rPr>
              <a:t>Lí do viết đơn: </a:t>
            </a:r>
            <a:r>
              <a:rPr lang="en-US" sz="2300" dirty="0" err="1" smtClean="0">
                <a:latin typeface="+mj-lt"/>
                <a:cs typeface="Times New Roman" pitchFamily="18" charset="0"/>
              </a:rPr>
              <a:t>Em</a:t>
            </a:r>
            <a:r>
              <a:rPr lang="en-US" sz="2300" dirty="0" smtClean="0">
                <a:latin typeface="+mj-lt"/>
                <a:cs typeface="Times New Roman" pitchFamily="18" charset="0"/>
              </a:rPr>
              <a:t> </a:t>
            </a:r>
            <a:r>
              <a:rPr lang="en-US" sz="2300" dirty="0" err="1" smtClean="0">
                <a:latin typeface="+mj-lt"/>
                <a:cs typeface="Times New Roman" pitchFamily="18" charset="0"/>
              </a:rPr>
              <a:t>bị</a:t>
            </a:r>
            <a:r>
              <a:rPr lang="en-US" sz="2300" dirty="0" smtClean="0">
                <a:latin typeface="+mj-lt"/>
                <a:cs typeface="Times New Roman" pitchFamily="18" charset="0"/>
              </a:rPr>
              <a:t> </a:t>
            </a:r>
            <a:r>
              <a:rPr lang="en-US" sz="2300" dirty="0" err="1" smtClean="0">
                <a:latin typeface="+mj-lt"/>
                <a:cs typeface="Times New Roman" pitchFamily="18" charset="0"/>
              </a:rPr>
              <a:t>ốm</a:t>
            </a:r>
            <a:endParaRPr lang="en-US" sz="2300" dirty="0" smtClean="0">
              <a:latin typeface="+mj-lt"/>
              <a:cs typeface="Times New Roman" pitchFamily="18" charset="0"/>
            </a:endParaRPr>
          </a:p>
          <a:p>
            <a:r>
              <a:rPr lang="vi-VN" sz="2300" dirty="0" smtClean="0">
                <a:latin typeface="+mj-lt"/>
              </a:rPr>
              <a:t>Sau thời gian nghỉ học, em hứa sẽ ghi chép và học bài đầy đủ. Nếu nói dối hoặc không học bài em xin chịu mọi hình phạt mà</a:t>
            </a:r>
            <a:r>
              <a:rPr lang="en-US" sz="2300" dirty="0" smtClean="0">
                <a:latin typeface="+mj-lt"/>
              </a:rPr>
              <a:t> cô</a:t>
            </a:r>
            <a:r>
              <a:rPr lang="vi-VN" sz="2300" dirty="0" smtClean="0">
                <a:latin typeface="+mj-lt"/>
              </a:rPr>
              <a:t> và nhà trường đưa </a:t>
            </a:r>
            <a:r>
              <a:rPr lang="en-US" sz="2300" dirty="0">
                <a:latin typeface="+mj-lt"/>
              </a:rPr>
              <a:t>r</a:t>
            </a:r>
            <a:r>
              <a:rPr lang="vi-VN" sz="2300" dirty="0" smtClean="0">
                <a:latin typeface="+mj-lt"/>
              </a:rPr>
              <a:t>a. Mong được sự đồng ý của cô.</a:t>
            </a:r>
          </a:p>
          <a:p>
            <a:r>
              <a:rPr lang="vi-VN" sz="2300" dirty="0" smtClean="0">
                <a:latin typeface="+mj-lt"/>
              </a:rPr>
              <a:t>Em xin chân thành cảm ơn!</a:t>
            </a:r>
          </a:p>
          <a:p>
            <a:pPr algn="r"/>
            <a:r>
              <a:rPr lang="en-US" sz="2300" dirty="0" smtClean="0">
                <a:latin typeface="+mj-lt"/>
                <a:cs typeface="Times New Roman" pitchFamily="18" charset="0"/>
              </a:rPr>
              <a:t>Phú Nhuận</a:t>
            </a:r>
            <a:r>
              <a:rPr lang="vi-VN" sz="2300" dirty="0" smtClean="0">
                <a:latin typeface="+mj-lt"/>
              </a:rPr>
              <a:t>, ngày</a:t>
            </a:r>
            <a:r>
              <a:rPr lang="en-US" sz="2300" dirty="0" smtClean="0">
                <a:latin typeface="+mj-lt"/>
              </a:rPr>
              <a:t> </a:t>
            </a:r>
            <a:r>
              <a:rPr lang="en-US" sz="2300" dirty="0" smtClean="0">
                <a:latin typeface="+mj-lt"/>
                <a:cs typeface="Times New Roman" pitchFamily="18" charset="0"/>
              </a:rPr>
              <a:t>15</a:t>
            </a:r>
            <a:r>
              <a:rPr lang="vi-VN" sz="2300" dirty="0" smtClean="0">
                <a:latin typeface="+mj-lt"/>
              </a:rPr>
              <a:t> tháng</a:t>
            </a:r>
            <a:r>
              <a:rPr lang="en-US" sz="2300" dirty="0" smtClean="0">
                <a:latin typeface="+mj-lt"/>
              </a:rPr>
              <a:t> </a:t>
            </a:r>
            <a:r>
              <a:rPr lang="en-US" sz="2300" dirty="0" smtClean="0">
                <a:latin typeface="+mj-lt"/>
                <a:cs typeface="Times New Roman" pitchFamily="18" charset="0"/>
              </a:rPr>
              <a:t>9</a:t>
            </a:r>
            <a:r>
              <a:rPr lang="vi-VN" sz="2300" dirty="0" smtClean="0">
                <a:latin typeface="+mj-lt"/>
              </a:rPr>
              <a:t> năm</a:t>
            </a:r>
            <a:r>
              <a:rPr lang="en-US" sz="2300" dirty="0" smtClean="0">
                <a:latin typeface="+mj-lt"/>
              </a:rPr>
              <a:t> </a:t>
            </a:r>
            <a:r>
              <a:rPr lang="en-US" sz="2300" dirty="0" smtClean="0">
                <a:latin typeface="+mj-lt"/>
                <a:cs typeface="Times New Roman" pitchFamily="18" charset="0"/>
              </a:rPr>
              <a:t>2021</a:t>
            </a:r>
          </a:p>
          <a:p>
            <a:pPr algn="r"/>
            <a:r>
              <a:rPr lang="vi-VN" sz="2300" dirty="0" smtClean="0">
                <a:latin typeface="+mj-lt"/>
              </a:rPr>
              <a:t>Người làm đơn</a:t>
            </a:r>
            <a:endParaRPr lang="en-US" sz="2300" dirty="0" smtClean="0">
              <a:latin typeface="+mj-lt"/>
            </a:endParaRPr>
          </a:p>
          <a:p>
            <a:pPr algn="ctr"/>
            <a:r>
              <a:rPr lang="en-US" sz="2300" dirty="0" smtClean="0">
                <a:latin typeface="+mj-lt"/>
              </a:rPr>
              <a:t>								       A</a:t>
            </a:r>
          </a:p>
          <a:p>
            <a:pPr algn="r"/>
            <a:r>
              <a:rPr lang="en-US" sz="2300" dirty="0" err="1" smtClean="0">
                <a:latin typeface="+mj-lt"/>
                <a:cs typeface="Times New Roman" pitchFamily="18" charset="0"/>
              </a:rPr>
              <a:t>Nguyễn</a:t>
            </a:r>
            <a:r>
              <a:rPr lang="en-US" sz="2300" dirty="0" smtClean="0">
                <a:latin typeface="+mj-lt"/>
                <a:cs typeface="Times New Roman" pitchFamily="18" charset="0"/>
              </a:rPr>
              <a:t> </a:t>
            </a:r>
            <a:r>
              <a:rPr lang="en-US" sz="2300" dirty="0" err="1" smtClean="0">
                <a:latin typeface="+mj-lt"/>
                <a:cs typeface="Times New Roman" pitchFamily="18" charset="0"/>
              </a:rPr>
              <a:t>Văn</a:t>
            </a:r>
            <a:r>
              <a:rPr lang="en-US" sz="2300" dirty="0" smtClean="0">
                <a:latin typeface="+mj-lt"/>
                <a:cs typeface="Times New Roman" pitchFamily="18" charset="0"/>
              </a:rPr>
              <a:t> A</a:t>
            </a:r>
            <a:endParaRPr lang="vi-VN" sz="2300" dirty="0">
              <a:latin typeface="+mj-lt"/>
              <a:cs typeface="Times New Roman" pitchFamily="18" charset="0"/>
            </a:endParaRPr>
          </a:p>
        </p:txBody>
      </p:sp>
    </p:spTree>
    <p:extLst>
      <p:ext uri="{BB962C8B-B14F-4D97-AF65-F5344CB8AC3E}">
        <p14:creationId xmlns:p14="http://schemas.microsoft.com/office/powerpoint/2010/main" val="187222584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 xmlns:a16="http://schemas.microsoft.com/office/drawing/2014/main" id="{C32415A8-7DEE-4D08-B679-29788756920D}"/>
              </a:ext>
            </a:extLst>
          </p:cNvPr>
          <p:cNvSpPr txBox="1"/>
          <p:nvPr/>
        </p:nvSpPr>
        <p:spPr>
          <a:xfrm>
            <a:off x="7452360" y="206252"/>
            <a:ext cx="4537710" cy="1569660"/>
          </a:xfrm>
          <a:prstGeom prst="rect">
            <a:avLst/>
          </a:prstGeom>
          <a:noFill/>
        </p:spPr>
        <p:txBody>
          <a:bodyPr wrap="square" rtlCol="0">
            <a:spAutoFit/>
          </a:bodyPr>
          <a:lstStyle/>
          <a:p>
            <a:pPr algn="just"/>
            <a:r>
              <a:rPr lang="en-US" sz="2400" b="1" i="1" dirty="0" smtClean="0">
                <a:latin typeface="+mj-lt"/>
                <a:cs typeface="Times New Roman" pitchFamily="18" charset="0"/>
              </a:rPr>
              <a:t>Theo </a:t>
            </a:r>
            <a:r>
              <a:rPr lang="en-US" sz="2400" b="1" i="1" dirty="0" err="1" smtClean="0">
                <a:latin typeface="+mj-lt"/>
                <a:cs typeface="Times New Roman" pitchFamily="18" charset="0"/>
              </a:rPr>
              <a:t>em</a:t>
            </a:r>
            <a:r>
              <a:rPr lang="en-US" sz="2400" b="1" i="1" dirty="0" smtClean="0">
                <a:latin typeface="+mj-lt"/>
                <a:cs typeface="Times New Roman" pitchFamily="18" charset="0"/>
              </a:rPr>
              <a:t>, </a:t>
            </a:r>
            <a:r>
              <a:rPr lang="en-US" sz="2400" b="1" i="1" dirty="0" err="1" smtClean="0">
                <a:latin typeface="+mj-lt"/>
                <a:cs typeface="Times New Roman" pitchFamily="18" charset="0"/>
              </a:rPr>
              <a:t>có</a:t>
            </a:r>
            <a:r>
              <a:rPr lang="en-US" sz="2400" b="1" i="1" dirty="0" smtClean="0">
                <a:latin typeface="+mj-lt"/>
                <a:cs typeface="Times New Roman" pitchFamily="18" charset="0"/>
              </a:rPr>
              <a:t> </a:t>
            </a:r>
            <a:r>
              <a:rPr lang="en-US" sz="2400" b="1" i="1" dirty="0" err="1" smtClean="0">
                <a:latin typeface="+mj-lt"/>
                <a:cs typeface="Times New Roman" pitchFamily="18" charset="0"/>
              </a:rPr>
              <a:t>nên</a:t>
            </a:r>
            <a:r>
              <a:rPr lang="en-US" sz="2400" b="1" i="1" dirty="0" smtClean="0">
                <a:latin typeface="+mj-lt"/>
                <a:cs typeface="Times New Roman" pitchFamily="18" charset="0"/>
              </a:rPr>
              <a:t> </a:t>
            </a:r>
            <a:r>
              <a:rPr lang="en-US" sz="2400" b="1" i="1" dirty="0" err="1" smtClean="0">
                <a:latin typeface="+mj-lt"/>
                <a:cs typeface="Times New Roman" pitchFamily="18" charset="0"/>
              </a:rPr>
              <a:t>viết</a:t>
            </a:r>
            <a:r>
              <a:rPr lang="en-US" sz="2400" b="1" i="1" dirty="0" smtClean="0">
                <a:latin typeface="+mj-lt"/>
                <a:cs typeface="Times New Roman" pitchFamily="18" charset="0"/>
              </a:rPr>
              <a:t> </a:t>
            </a:r>
            <a:r>
              <a:rPr lang="en-US" sz="2400" b="1" i="1" dirty="0" err="1" smtClean="0">
                <a:latin typeface="+mj-lt"/>
                <a:cs typeface="Times New Roman" pitchFamily="18" charset="0"/>
              </a:rPr>
              <a:t>tên</a:t>
            </a:r>
            <a:r>
              <a:rPr lang="en-US" sz="2400" b="1" i="1" dirty="0" smtClean="0">
                <a:latin typeface="+mj-lt"/>
                <a:cs typeface="Times New Roman" pitchFamily="18" charset="0"/>
              </a:rPr>
              <a:t> </a:t>
            </a:r>
            <a:r>
              <a:rPr lang="en-US" sz="2400" b="1" i="1" dirty="0" err="1" smtClean="0">
                <a:latin typeface="+mj-lt"/>
                <a:cs typeface="Times New Roman" pitchFamily="18" charset="0"/>
              </a:rPr>
              <a:t>đơn</a:t>
            </a:r>
            <a:r>
              <a:rPr lang="en-US" sz="2400" b="1" i="1" dirty="0" smtClean="0">
                <a:latin typeface="+mj-lt"/>
                <a:cs typeface="Times New Roman" pitchFamily="18" charset="0"/>
              </a:rPr>
              <a:t> </a:t>
            </a:r>
            <a:r>
              <a:rPr lang="en-US" sz="2400" b="1" i="1" dirty="0" err="1" smtClean="0">
                <a:latin typeface="+mj-lt"/>
                <a:cs typeface="Times New Roman" pitchFamily="18" charset="0"/>
              </a:rPr>
              <a:t>trước</a:t>
            </a:r>
            <a:r>
              <a:rPr lang="en-US" sz="2400" b="1" i="1" dirty="0" smtClean="0">
                <a:latin typeface="+mj-lt"/>
                <a:cs typeface="Times New Roman" pitchFamily="18" charset="0"/>
              </a:rPr>
              <a:t> </a:t>
            </a:r>
            <a:r>
              <a:rPr lang="en-US" sz="2400" b="1" i="1" dirty="0" err="1" smtClean="0">
                <a:latin typeface="+mj-lt"/>
                <a:cs typeface="Times New Roman" pitchFamily="18" charset="0"/>
              </a:rPr>
              <a:t>tiêu</a:t>
            </a:r>
            <a:r>
              <a:rPr lang="en-US" sz="2400" b="1" i="1" dirty="0" smtClean="0">
                <a:latin typeface="+mj-lt"/>
                <a:cs typeface="Times New Roman" pitchFamily="18" charset="0"/>
              </a:rPr>
              <a:t> </a:t>
            </a:r>
            <a:r>
              <a:rPr lang="en-US" sz="2400" b="1" i="1" dirty="0" err="1" smtClean="0">
                <a:latin typeface="+mj-lt"/>
                <a:cs typeface="Times New Roman" pitchFamily="18" charset="0"/>
              </a:rPr>
              <a:t>đề</a:t>
            </a:r>
            <a:r>
              <a:rPr lang="en-US" sz="2400" b="1" i="1" dirty="0" smtClean="0">
                <a:latin typeface="+mj-lt"/>
                <a:cs typeface="Times New Roman" pitchFamily="18" charset="0"/>
              </a:rPr>
              <a:t> </a:t>
            </a:r>
            <a:r>
              <a:rPr lang="en-US" sz="2400" b="1" i="1" dirty="0" err="1" smtClean="0">
                <a:latin typeface="+mj-lt"/>
                <a:cs typeface="Times New Roman" pitchFamily="18" charset="0"/>
              </a:rPr>
              <a:t>được</a:t>
            </a:r>
            <a:r>
              <a:rPr lang="en-US" sz="2400" b="1" i="1" dirty="0" smtClean="0">
                <a:latin typeface="+mj-lt"/>
                <a:cs typeface="Times New Roman" pitchFamily="18" charset="0"/>
              </a:rPr>
              <a:t> </a:t>
            </a:r>
            <a:r>
              <a:rPr lang="en-US" sz="2400" b="1" i="1" dirty="0" err="1" smtClean="0">
                <a:latin typeface="+mj-lt"/>
                <a:cs typeface="Times New Roman" pitchFamily="18" charset="0"/>
              </a:rPr>
              <a:t>không</a:t>
            </a:r>
            <a:r>
              <a:rPr lang="en-US" sz="2400" b="1" i="1" dirty="0" smtClean="0">
                <a:latin typeface="+mj-lt"/>
                <a:cs typeface="Times New Roman" pitchFamily="18" charset="0"/>
              </a:rPr>
              <a:t>? Hay </a:t>
            </a:r>
            <a:r>
              <a:rPr lang="en-US" sz="2400" b="1" i="1" dirty="0" err="1" smtClean="0">
                <a:latin typeface="+mj-lt"/>
                <a:cs typeface="Times New Roman" pitchFamily="18" charset="0"/>
              </a:rPr>
              <a:t>lời</a:t>
            </a:r>
            <a:r>
              <a:rPr lang="en-US" sz="2400" b="1" i="1" dirty="0" smtClean="0">
                <a:latin typeface="+mj-lt"/>
                <a:cs typeface="Times New Roman" pitchFamily="18" charset="0"/>
              </a:rPr>
              <a:t> </a:t>
            </a:r>
            <a:r>
              <a:rPr lang="en-US" sz="2400" b="1" i="1" dirty="0" err="1" smtClean="0">
                <a:latin typeface="+mj-lt"/>
                <a:cs typeface="Times New Roman" pitchFamily="18" charset="0"/>
              </a:rPr>
              <a:t>hứa</a:t>
            </a:r>
            <a:r>
              <a:rPr lang="en-US" sz="2400" b="1" i="1" dirty="0" smtClean="0">
                <a:latin typeface="+mj-lt"/>
                <a:cs typeface="Times New Roman" pitchFamily="18" charset="0"/>
              </a:rPr>
              <a:t>, </a:t>
            </a:r>
            <a:r>
              <a:rPr lang="en-US" sz="2400" b="1" i="1" dirty="0" err="1" smtClean="0">
                <a:latin typeface="+mj-lt"/>
                <a:cs typeface="Times New Roman" pitchFamily="18" charset="0"/>
              </a:rPr>
              <a:t>lời</a:t>
            </a:r>
            <a:r>
              <a:rPr lang="en-US" sz="2400" b="1" i="1" dirty="0" smtClean="0">
                <a:latin typeface="+mj-lt"/>
                <a:cs typeface="Times New Roman" pitchFamily="18" charset="0"/>
              </a:rPr>
              <a:t> cam </a:t>
            </a:r>
            <a:r>
              <a:rPr lang="en-US" sz="2400" b="1" i="1" dirty="0" err="1" smtClean="0">
                <a:latin typeface="+mj-lt"/>
                <a:cs typeface="Times New Roman" pitchFamily="18" charset="0"/>
              </a:rPr>
              <a:t>đoan</a:t>
            </a:r>
            <a:r>
              <a:rPr lang="en-US" sz="2400" b="1" i="1" dirty="0" smtClean="0">
                <a:latin typeface="+mj-lt"/>
                <a:cs typeface="Times New Roman" pitchFamily="18" charset="0"/>
              </a:rPr>
              <a:t> </a:t>
            </a:r>
            <a:r>
              <a:rPr lang="en-US" sz="2400" b="1" i="1" dirty="0" err="1" smtClean="0">
                <a:latin typeface="+mj-lt"/>
                <a:cs typeface="Times New Roman" pitchFamily="18" charset="0"/>
              </a:rPr>
              <a:t>viết</a:t>
            </a:r>
            <a:r>
              <a:rPr lang="en-US" sz="2400" b="1" i="1" dirty="0" smtClean="0">
                <a:latin typeface="+mj-lt"/>
                <a:cs typeface="Times New Roman" pitchFamily="18" charset="0"/>
              </a:rPr>
              <a:t> </a:t>
            </a:r>
            <a:r>
              <a:rPr lang="en-US" sz="2400" b="1" i="1" dirty="0" err="1" smtClean="0">
                <a:latin typeface="+mj-lt"/>
                <a:cs typeface="Times New Roman" pitchFamily="18" charset="0"/>
              </a:rPr>
              <a:t>trước</a:t>
            </a:r>
            <a:r>
              <a:rPr lang="en-US" sz="2400" b="1" i="1" dirty="0" smtClean="0">
                <a:latin typeface="+mj-lt"/>
                <a:cs typeface="Times New Roman" pitchFamily="18" charset="0"/>
              </a:rPr>
              <a:t> </a:t>
            </a:r>
            <a:r>
              <a:rPr lang="en-US" sz="2400" b="1" i="1" dirty="0" err="1" smtClean="0">
                <a:latin typeface="+mj-lt"/>
                <a:cs typeface="Times New Roman" pitchFamily="18" charset="0"/>
              </a:rPr>
              <a:t>lý</a:t>
            </a:r>
            <a:r>
              <a:rPr lang="en-US" sz="2400" b="1" i="1" dirty="0" smtClean="0">
                <a:latin typeface="+mj-lt"/>
                <a:cs typeface="Times New Roman" pitchFamily="18" charset="0"/>
              </a:rPr>
              <a:t> do </a:t>
            </a:r>
            <a:r>
              <a:rPr lang="en-US" sz="2400" b="1" i="1" dirty="0" err="1" smtClean="0">
                <a:latin typeface="+mj-lt"/>
                <a:cs typeface="Times New Roman" pitchFamily="18" charset="0"/>
              </a:rPr>
              <a:t>được</a:t>
            </a:r>
            <a:r>
              <a:rPr lang="en-US" sz="2400" b="1" i="1" dirty="0" smtClean="0">
                <a:latin typeface="+mj-lt"/>
                <a:cs typeface="Times New Roman" pitchFamily="18" charset="0"/>
              </a:rPr>
              <a:t> </a:t>
            </a:r>
            <a:r>
              <a:rPr lang="en-US" sz="2400" b="1" i="1" dirty="0" err="1" smtClean="0">
                <a:latin typeface="+mj-lt"/>
                <a:cs typeface="Times New Roman" pitchFamily="18" charset="0"/>
              </a:rPr>
              <a:t>không</a:t>
            </a:r>
            <a:r>
              <a:rPr lang="en-US" sz="2400" b="1" i="1" dirty="0" smtClean="0">
                <a:latin typeface="+mj-lt"/>
                <a:cs typeface="Times New Roman" pitchFamily="18" charset="0"/>
              </a:rPr>
              <a:t>?</a:t>
            </a:r>
            <a:endParaRPr lang="en-US" sz="2400" b="1" dirty="0">
              <a:latin typeface="+mj-lt"/>
              <a:cs typeface="Times New Roman" pitchFamily="18" charset="0"/>
            </a:endParaRPr>
          </a:p>
        </p:txBody>
      </p:sp>
      <p:sp>
        <p:nvSpPr>
          <p:cNvPr id="8" name="文本框 7">
            <a:extLst>
              <a:ext uri="{FF2B5EF4-FFF2-40B4-BE49-F238E27FC236}">
                <a16:creationId xmlns="" xmlns:a16="http://schemas.microsoft.com/office/drawing/2014/main" id="{B5D2B8F7-FB33-4697-A5D4-9912B68F46E3}"/>
              </a:ext>
            </a:extLst>
          </p:cNvPr>
          <p:cNvSpPr txBox="1"/>
          <p:nvPr/>
        </p:nvSpPr>
        <p:spPr>
          <a:xfrm>
            <a:off x="7548532" y="1689374"/>
            <a:ext cx="3207874" cy="716478"/>
          </a:xfrm>
          <a:prstGeom prst="rect">
            <a:avLst/>
          </a:prstGeom>
          <a:noFill/>
        </p:spPr>
        <p:txBody>
          <a:bodyPr wrap="square" rtlCol="0">
            <a:spAutoFit/>
          </a:bodyPr>
          <a:lstStyle/>
          <a:p>
            <a:pPr marL="0" marR="0" lvl="0" indent="0" algn="just" defTabSz="457200" rtl="0" eaLnBrk="1" fontAlgn="auto" latinLnBrk="0" hangingPunct="1">
              <a:lnSpc>
                <a:spcPct val="200000"/>
              </a:lnSpc>
              <a:spcBef>
                <a:spcPts val="0"/>
              </a:spcBef>
              <a:spcAft>
                <a:spcPts val="0"/>
              </a:spcAft>
              <a:buClrTx/>
              <a:buSzTx/>
              <a:buFontTx/>
              <a:buNone/>
              <a:tabLst/>
              <a:defRPr/>
            </a:pPr>
            <a:r>
              <a:rPr lang="en-US" altLang="zh-CN" sz="2400" dirty="0" smtClean="0">
                <a:solidFill>
                  <a:prstClr val="black">
                    <a:lumMod val="85000"/>
                    <a:lumOff val="15000"/>
                  </a:prstClr>
                </a:solidFill>
                <a:latin typeface="+mj-lt"/>
                <a:ea typeface="等线" panose="02010600030101010101" pitchFamily="2" charset="-122"/>
                <a:cs typeface="Times New Roman" pitchFamily="18" charset="0"/>
                <a:sym typeface="Wingdings" pitchFamily="2" charset="2"/>
              </a:rPr>
              <a:t> </a:t>
            </a:r>
            <a:r>
              <a:rPr lang="en-US" altLang="zh-CN" sz="2400" dirty="0" err="1" smtClean="0">
                <a:solidFill>
                  <a:prstClr val="black">
                    <a:lumMod val="85000"/>
                    <a:lumOff val="15000"/>
                  </a:prstClr>
                </a:solidFill>
                <a:latin typeface="+mj-lt"/>
                <a:ea typeface="等线" panose="02010600030101010101" pitchFamily="2" charset="-122"/>
                <a:cs typeface="Times New Roman" pitchFamily="18" charset="0"/>
              </a:rPr>
              <a:t>Không</a:t>
            </a:r>
            <a:r>
              <a:rPr lang="en-US" altLang="zh-CN" sz="2400" dirty="0" smtClean="0">
                <a:solidFill>
                  <a:prstClr val="black">
                    <a:lumMod val="85000"/>
                    <a:lumOff val="15000"/>
                  </a:prstClr>
                </a:solidFill>
                <a:latin typeface="+mj-lt"/>
                <a:ea typeface="等线" panose="02010600030101010101" pitchFamily="2" charset="-122"/>
                <a:cs typeface="Times New Roman" pitchFamily="18" charset="0"/>
              </a:rPr>
              <a:t> </a:t>
            </a:r>
            <a:r>
              <a:rPr lang="en-US" altLang="zh-CN" sz="2400" dirty="0" err="1" smtClean="0">
                <a:solidFill>
                  <a:prstClr val="black">
                    <a:lumMod val="85000"/>
                    <a:lumOff val="15000"/>
                  </a:prstClr>
                </a:solidFill>
                <a:latin typeface="+mj-lt"/>
                <a:ea typeface="等线" panose="02010600030101010101" pitchFamily="2" charset="-122"/>
                <a:cs typeface="Times New Roman" pitchFamily="18" charset="0"/>
              </a:rPr>
              <a:t>nên</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mj-lt"/>
              <a:ea typeface="等线" panose="02010600030101010101" pitchFamily="2" charset="-122"/>
              <a:cs typeface="Times New Roman" pitchFamily="18" charset="0"/>
            </a:endParaRPr>
          </a:p>
        </p:txBody>
      </p:sp>
      <p:sp>
        <p:nvSpPr>
          <p:cNvPr id="11" name="文本框 10">
            <a:extLst>
              <a:ext uri="{FF2B5EF4-FFF2-40B4-BE49-F238E27FC236}">
                <a16:creationId xmlns="" xmlns:a16="http://schemas.microsoft.com/office/drawing/2014/main" id="{DF2EE613-0226-4263-95B4-BA02317CE227}"/>
              </a:ext>
            </a:extLst>
          </p:cNvPr>
          <p:cNvSpPr txBox="1"/>
          <p:nvPr/>
        </p:nvSpPr>
        <p:spPr>
          <a:xfrm>
            <a:off x="7498080" y="2622172"/>
            <a:ext cx="4331970" cy="1200329"/>
          </a:xfrm>
          <a:prstGeom prst="rect">
            <a:avLst/>
          </a:prstGeom>
          <a:noFill/>
        </p:spPr>
        <p:txBody>
          <a:bodyPr wrap="square" rtlCol="0">
            <a:spAutoFit/>
          </a:bodyPr>
          <a:lstStyle/>
          <a:p>
            <a:pPr lvl="0" algn="just">
              <a:defRPr/>
            </a:pPr>
            <a:r>
              <a:rPr lang="vi-VN" sz="2400" b="1" i="1" dirty="0" smtClean="0">
                <a:latin typeface="+mj-lt"/>
              </a:rPr>
              <a:t>Văn bản sẽ như thế nào nếu các ý trong đó không được sắp xếp theo trật tự, theo hệ thống?</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mj-lt"/>
              <a:ea typeface="幼圆" panose="02010509060101010101" pitchFamily="49" charset="-122"/>
              <a:cs typeface="+mn-cs"/>
            </a:endParaRPr>
          </a:p>
        </p:txBody>
      </p:sp>
      <p:sp>
        <p:nvSpPr>
          <p:cNvPr id="12" name="文本框 11">
            <a:extLst>
              <a:ext uri="{FF2B5EF4-FFF2-40B4-BE49-F238E27FC236}">
                <a16:creationId xmlns="" xmlns:a16="http://schemas.microsoft.com/office/drawing/2014/main" id="{9FD3FA42-DC24-41CB-81EA-58F467CD66C6}"/>
              </a:ext>
            </a:extLst>
          </p:cNvPr>
          <p:cNvSpPr txBox="1"/>
          <p:nvPr/>
        </p:nvSpPr>
        <p:spPr>
          <a:xfrm>
            <a:off x="7543800" y="4141162"/>
            <a:ext cx="4217670" cy="1200329"/>
          </a:xfrm>
          <a:prstGeom prst="rect">
            <a:avLst/>
          </a:prstGeom>
          <a:noFill/>
        </p:spPr>
        <p:txBody>
          <a:bodyPr wrap="square" rtlCol="0">
            <a:spAutoFit/>
          </a:bodyPr>
          <a:lstStyle/>
          <a:p>
            <a:pPr lvl="0" algn="just" defTabSz="457200">
              <a:defRPr/>
            </a:pPr>
            <a:r>
              <a:rPr lang="en-US" sz="2400" dirty="0" smtClean="0">
                <a:latin typeface="+mj-lt"/>
                <a:cs typeface="Times New Roman" pitchFamily="18" charset="0"/>
                <a:sym typeface="Wingdings" pitchFamily="2" charset="2"/>
              </a:rPr>
              <a:t> </a:t>
            </a:r>
            <a:r>
              <a:rPr lang="vi-VN" sz="2400" dirty="0" smtClean="0">
                <a:latin typeface="+mj-lt"/>
                <a:cs typeface="Times New Roman" pitchFamily="18" charset="0"/>
              </a:rPr>
              <a:t>V</a:t>
            </a:r>
            <a:r>
              <a:rPr lang="en-US" sz="2400" dirty="0" smtClean="0">
                <a:latin typeface="+mj-lt"/>
                <a:cs typeface="Times New Roman" pitchFamily="18" charset="0"/>
              </a:rPr>
              <a:t>ăn bản</a:t>
            </a:r>
            <a:r>
              <a:rPr lang="vi-VN" sz="2400" dirty="0" smtClean="0">
                <a:latin typeface="+mj-lt"/>
                <a:cs typeface="Times New Roman" pitchFamily="18" charset="0"/>
              </a:rPr>
              <a:t> sẽ không được tiếp nhận, người đọc sẽ không hiểu được.</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mj-lt"/>
              <a:ea typeface="等线" panose="02010600030101010101" pitchFamily="2" charset="-122"/>
              <a:cs typeface="Times New Roman" pitchFamily="18" charset="0"/>
            </a:endParaRPr>
          </a:p>
        </p:txBody>
      </p:sp>
      <p:sp>
        <p:nvSpPr>
          <p:cNvPr id="15" name="文本框 14">
            <a:extLst>
              <a:ext uri="{FF2B5EF4-FFF2-40B4-BE49-F238E27FC236}">
                <a16:creationId xmlns="" xmlns:a16="http://schemas.microsoft.com/office/drawing/2014/main" id="{84BD0301-D7D0-4DD8-A5EC-03A55AE4A1AF}"/>
              </a:ext>
            </a:extLst>
          </p:cNvPr>
          <p:cNvSpPr txBox="1"/>
          <p:nvPr/>
        </p:nvSpPr>
        <p:spPr>
          <a:xfrm>
            <a:off x="6448097" y="5501500"/>
            <a:ext cx="5541973" cy="1384995"/>
          </a:xfrm>
          <a:prstGeom prst="rect">
            <a:avLst/>
          </a:prstGeom>
          <a:noFill/>
        </p:spPr>
        <p:txBody>
          <a:bodyPr wrap="square" rtlCol="0">
            <a:spAutoFit/>
          </a:bodyPr>
          <a:lstStyle/>
          <a:p>
            <a:pPr lvl="0" algn="just">
              <a:defRPr/>
            </a:pPr>
            <a:r>
              <a:rPr lang="en-US" sz="2800" b="1" i="1" dirty="0" smtClean="0">
                <a:solidFill>
                  <a:srgbClr val="FF0000"/>
                </a:solidFill>
                <a:effectLst>
                  <a:outerShdw blurRad="38100" dist="38100" dir="2700000" algn="tl">
                    <a:srgbClr val="000000">
                      <a:alpha val="43137"/>
                    </a:srgbClr>
                  </a:outerShdw>
                </a:effectLst>
                <a:latin typeface="+mj-lt"/>
                <a:sym typeface="Wingdings" pitchFamily="2" charset="2"/>
              </a:rPr>
              <a:t> </a:t>
            </a:r>
            <a:r>
              <a:rPr lang="en-US" sz="2800" b="1" i="1" dirty="0" smtClean="0">
                <a:solidFill>
                  <a:srgbClr val="FF0000"/>
                </a:solidFill>
                <a:effectLst>
                  <a:outerShdw blurRad="38100" dist="38100" dir="2700000" algn="tl">
                    <a:srgbClr val="000000">
                      <a:alpha val="43137"/>
                    </a:srgbClr>
                  </a:outerShdw>
                </a:effectLst>
                <a:latin typeface="+mj-lt"/>
              </a:rPr>
              <a:t>Nội dung các phần trong văn bản </a:t>
            </a:r>
            <a:r>
              <a:rPr lang="vi-VN" sz="2800" b="1" i="1" dirty="0" smtClean="0">
                <a:solidFill>
                  <a:srgbClr val="FF0000"/>
                </a:solidFill>
                <a:effectLst>
                  <a:outerShdw blurRad="38100" dist="38100" dir="2700000" algn="tl">
                    <a:srgbClr val="000000">
                      <a:alpha val="43137"/>
                    </a:srgbClr>
                  </a:outerShdw>
                </a:effectLst>
                <a:latin typeface="+mj-lt"/>
              </a:rPr>
              <a:t>cần được sắp xếp theo một </a:t>
            </a:r>
            <a:r>
              <a:rPr lang="en-US" sz="2800" b="1" i="1" dirty="0" smtClean="0">
                <a:solidFill>
                  <a:srgbClr val="FF0000"/>
                </a:solidFill>
                <a:effectLst>
                  <a:outerShdw blurRad="38100" dist="38100" dir="2700000" algn="tl">
                    <a:srgbClr val="000000">
                      <a:alpha val="43137"/>
                    </a:srgbClr>
                  </a:outerShdw>
                </a:effectLst>
                <a:latin typeface="+mj-lt"/>
              </a:rPr>
              <a:t>trình</a:t>
            </a:r>
            <a:r>
              <a:rPr lang="vi-VN" sz="2800" b="1" i="1" dirty="0" smtClean="0">
                <a:solidFill>
                  <a:srgbClr val="FF0000"/>
                </a:solidFill>
                <a:effectLst>
                  <a:outerShdw blurRad="38100" dist="38100" dir="2700000" algn="tl">
                    <a:srgbClr val="000000">
                      <a:alpha val="43137"/>
                    </a:srgbClr>
                  </a:outerShdw>
                </a:effectLst>
                <a:latin typeface="+mj-lt"/>
              </a:rPr>
              <a:t> tự </a:t>
            </a:r>
            <a:r>
              <a:rPr lang="en-US" sz="2800" b="1" i="1" dirty="0" smtClean="0">
                <a:solidFill>
                  <a:srgbClr val="FF0000"/>
                </a:solidFill>
                <a:effectLst>
                  <a:outerShdw blurRad="38100" dist="38100" dir="2700000" algn="tl">
                    <a:srgbClr val="000000">
                      <a:alpha val="43137"/>
                    </a:srgbClr>
                  </a:outerShdw>
                </a:effectLst>
                <a:latin typeface="+mj-lt"/>
              </a:rPr>
              <a:t>hợp lí</a:t>
            </a:r>
            <a:endParaRPr kumimoji="0" lang="zh-CN" altLang="en-US" sz="2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幼圆" panose="02010509060101010101" pitchFamily="49" charset="-122"/>
            </a:endParaRPr>
          </a:p>
        </p:txBody>
      </p:sp>
      <p:sp>
        <p:nvSpPr>
          <p:cNvPr id="17" name="矩形 16">
            <a:extLst>
              <a:ext uri="{FF2B5EF4-FFF2-40B4-BE49-F238E27FC236}">
                <a16:creationId xmlns="" xmlns:a16="http://schemas.microsoft.com/office/drawing/2014/main" id="{D734DCB2-9685-4D3A-92A0-A9441F8D5F55}"/>
              </a:ext>
            </a:extLst>
          </p:cNvPr>
          <p:cNvSpPr/>
          <p:nvPr/>
        </p:nvSpPr>
        <p:spPr>
          <a:xfrm>
            <a:off x="0" y="0"/>
            <a:ext cx="6096000" cy="6858000"/>
          </a:xfrm>
          <a:prstGeom prst="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8">
            <a:extLst>
              <a:ext uri="{FF2B5EF4-FFF2-40B4-BE49-F238E27FC236}">
                <a16:creationId xmlns="" xmlns:a16="http://schemas.microsoft.com/office/drawing/2014/main" id="{46F8E820-C680-41FD-AC13-6378EA554CDE}"/>
              </a:ext>
            </a:extLst>
          </p:cNvPr>
          <p:cNvSpPr/>
          <p:nvPr/>
        </p:nvSpPr>
        <p:spPr bwMode="auto">
          <a:xfrm>
            <a:off x="6617671" y="870978"/>
            <a:ext cx="551702" cy="555024"/>
          </a:xfrm>
          <a:custGeom>
            <a:avLst/>
            <a:gdLst>
              <a:gd name="T0" fmla="*/ 98 w 208"/>
              <a:gd name="T1" fmla="*/ 71 h 209"/>
              <a:gd name="T2" fmla="*/ 76 w 208"/>
              <a:gd name="T3" fmla="*/ 52 h 209"/>
              <a:gd name="T4" fmla="*/ 85 w 208"/>
              <a:gd name="T5" fmla="*/ 41 h 209"/>
              <a:gd name="T6" fmla="*/ 98 w 208"/>
              <a:gd name="T7" fmla="*/ 53 h 209"/>
              <a:gd name="T8" fmla="*/ 125 w 208"/>
              <a:gd name="T9" fmla="*/ 29 h 209"/>
              <a:gd name="T10" fmla="*/ 134 w 208"/>
              <a:gd name="T11" fmla="*/ 40 h 209"/>
              <a:gd name="T12" fmla="*/ 98 w 208"/>
              <a:gd name="T13" fmla="*/ 71 h 209"/>
              <a:gd name="T14" fmla="*/ 55 w 208"/>
              <a:gd name="T15" fmla="*/ 49 h 209"/>
              <a:gd name="T16" fmla="*/ 104 w 208"/>
              <a:gd name="T17" fmla="*/ 0 h 209"/>
              <a:gd name="T18" fmla="*/ 153 w 208"/>
              <a:gd name="T19" fmla="*/ 49 h 209"/>
              <a:gd name="T20" fmla="*/ 104 w 208"/>
              <a:gd name="T21" fmla="*/ 98 h 209"/>
              <a:gd name="T22" fmla="*/ 55 w 208"/>
              <a:gd name="T23" fmla="*/ 49 h 209"/>
              <a:gd name="T24" fmla="*/ 67 w 208"/>
              <a:gd name="T25" fmla="*/ 49 h 209"/>
              <a:gd name="T26" fmla="*/ 104 w 208"/>
              <a:gd name="T27" fmla="*/ 86 h 209"/>
              <a:gd name="T28" fmla="*/ 141 w 208"/>
              <a:gd name="T29" fmla="*/ 49 h 209"/>
              <a:gd name="T30" fmla="*/ 104 w 208"/>
              <a:gd name="T31" fmla="*/ 12 h 209"/>
              <a:gd name="T32" fmla="*/ 67 w 208"/>
              <a:gd name="T33" fmla="*/ 49 h 209"/>
              <a:gd name="T34" fmla="*/ 108 w 208"/>
              <a:gd name="T35" fmla="*/ 147 h 209"/>
              <a:gd name="T36" fmla="*/ 108 w 208"/>
              <a:gd name="T37" fmla="*/ 209 h 209"/>
              <a:gd name="T38" fmla="*/ 180 w 208"/>
              <a:gd name="T39" fmla="*/ 174 h 209"/>
              <a:gd name="T40" fmla="*/ 180 w 208"/>
              <a:gd name="T41" fmla="*/ 146 h 209"/>
              <a:gd name="T42" fmla="*/ 134 w 208"/>
              <a:gd name="T43" fmla="*/ 169 h 209"/>
              <a:gd name="T44" fmla="*/ 108 w 208"/>
              <a:gd name="T45" fmla="*/ 147 h 209"/>
              <a:gd name="T46" fmla="*/ 0 w 208"/>
              <a:gd name="T47" fmla="*/ 134 h 209"/>
              <a:gd name="T48" fmla="*/ 74 w 208"/>
              <a:gd name="T49" fmla="*/ 170 h 209"/>
              <a:gd name="T50" fmla="*/ 106 w 208"/>
              <a:gd name="T51" fmla="*/ 139 h 209"/>
              <a:gd name="T52" fmla="*/ 32 w 208"/>
              <a:gd name="T53" fmla="*/ 103 h 209"/>
              <a:gd name="T54" fmla="*/ 0 w 208"/>
              <a:gd name="T55" fmla="*/ 134 h 209"/>
              <a:gd name="T56" fmla="*/ 208 w 208"/>
              <a:gd name="T57" fmla="*/ 126 h 209"/>
              <a:gd name="T58" fmla="*/ 180 w 208"/>
              <a:gd name="T59" fmla="*/ 103 h 209"/>
              <a:gd name="T60" fmla="*/ 106 w 208"/>
              <a:gd name="T61" fmla="*/ 139 h 209"/>
              <a:gd name="T62" fmla="*/ 134 w 208"/>
              <a:gd name="T63" fmla="*/ 162 h 209"/>
              <a:gd name="T64" fmla="*/ 208 w 208"/>
              <a:gd name="T65" fmla="*/ 126 h 209"/>
              <a:gd name="T66" fmla="*/ 32 w 208"/>
              <a:gd name="T67" fmla="*/ 156 h 209"/>
              <a:gd name="T68" fmla="*/ 32 w 208"/>
              <a:gd name="T69" fmla="*/ 174 h 209"/>
              <a:gd name="T70" fmla="*/ 104 w 208"/>
              <a:gd name="T71" fmla="*/ 209 h 209"/>
              <a:gd name="T72" fmla="*/ 104 w 208"/>
              <a:gd name="T73" fmla="*/ 148 h 209"/>
              <a:gd name="T74" fmla="*/ 75 w 208"/>
              <a:gd name="T75" fmla="*/ 176 h 209"/>
              <a:gd name="T76" fmla="*/ 32 w 208"/>
              <a:gd name="T77" fmla="*/ 156 h 209"/>
              <a:gd name="T78" fmla="*/ 68 w 208"/>
              <a:gd name="T79" fmla="*/ 92 h 209"/>
              <a:gd name="T80" fmla="*/ 62 w 208"/>
              <a:gd name="T81" fmla="*/ 86 h 209"/>
              <a:gd name="T82" fmla="*/ 34 w 208"/>
              <a:gd name="T83" fmla="*/ 101 h 209"/>
              <a:gd name="T84" fmla="*/ 43 w 208"/>
              <a:gd name="T85" fmla="*/ 105 h 209"/>
              <a:gd name="T86" fmla="*/ 68 w 208"/>
              <a:gd name="T87" fmla="*/ 92 h 209"/>
              <a:gd name="T88" fmla="*/ 137 w 208"/>
              <a:gd name="T89" fmla="*/ 91 h 209"/>
              <a:gd name="T90" fmla="*/ 165 w 208"/>
              <a:gd name="T91" fmla="*/ 105 h 209"/>
              <a:gd name="T92" fmla="*/ 174 w 208"/>
              <a:gd name="T93" fmla="*/ 101 h 209"/>
              <a:gd name="T94" fmla="*/ 143 w 208"/>
              <a:gd name="T95" fmla="*/ 85 h 209"/>
              <a:gd name="T96" fmla="*/ 137 w 208"/>
              <a:gd name="T97" fmla="*/ 9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8" h="209">
                <a:moveTo>
                  <a:pt x="98" y="71"/>
                </a:moveTo>
                <a:cubicBezTo>
                  <a:pt x="76" y="52"/>
                  <a:pt x="76" y="52"/>
                  <a:pt x="76" y="52"/>
                </a:cubicBezTo>
                <a:cubicBezTo>
                  <a:pt x="85" y="41"/>
                  <a:pt x="85" y="41"/>
                  <a:pt x="85" y="41"/>
                </a:cubicBezTo>
                <a:cubicBezTo>
                  <a:pt x="98" y="53"/>
                  <a:pt x="98" y="53"/>
                  <a:pt x="98" y="53"/>
                </a:cubicBezTo>
                <a:cubicBezTo>
                  <a:pt x="125" y="29"/>
                  <a:pt x="125" y="29"/>
                  <a:pt x="125" y="29"/>
                </a:cubicBezTo>
                <a:cubicBezTo>
                  <a:pt x="134" y="40"/>
                  <a:pt x="134" y="40"/>
                  <a:pt x="134" y="40"/>
                </a:cubicBezTo>
                <a:lnTo>
                  <a:pt x="98" y="71"/>
                </a:lnTo>
                <a:close/>
                <a:moveTo>
                  <a:pt x="55" y="49"/>
                </a:moveTo>
                <a:cubicBezTo>
                  <a:pt x="55" y="22"/>
                  <a:pt x="77" y="0"/>
                  <a:pt x="104" y="0"/>
                </a:cubicBezTo>
                <a:cubicBezTo>
                  <a:pt x="131" y="0"/>
                  <a:pt x="153" y="22"/>
                  <a:pt x="153" y="49"/>
                </a:cubicBezTo>
                <a:cubicBezTo>
                  <a:pt x="153" y="76"/>
                  <a:pt x="131" y="98"/>
                  <a:pt x="104" y="98"/>
                </a:cubicBezTo>
                <a:cubicBezTo>
                  <a:pt x="77" y="98"/>
                  <a:pt x="55" y="76"/>
                  <a:pt x="55" y="49"/>
                </a:cubicBezTo>
                <a:close/>
                <a:moveTo>
                  <a:pt x="67" y="49"/>
                </a:moveTo>
                <a:cubicBezTo>
                  <a:pt x="67" y="69"/>
                  <a:pt x="84" y="86"/>
                  <a:pt x="104" y="86"/>
                </a:cubicBezTo>
                <a:cubicBezTo>
                  <a:pt x="124" y="86"/>
                  <a:pt x="141" y="69"/>
                  <a:pt x="141" y="49"/>
                </a:cubicBezTo>
                <a:cubicBezTo>
                  <a:pt x="141" y="28"/>
                  <a:pt x="124" y="12"/>
                  <a:pt x="104" y="12"/>
                </a:cubicBezTo>
                <a:cubicBezTo>
                  <a:pt x="84" y="12"/>
                  <a:pt x="67" y="28"/>
                  <a:pt x="67" y="49"/>
                </a:cubicBezTo>
                <a:close/>
                <a:moveTo>
                  <a:pt x="108" y="147"/>
                </a:moveTo>
                <a:cubicBezTo>
                  <a:pt x="108" y="209"/>
                  <a:pt x="108" y="209"/>
                  <a:pt x="108" y="209"/>
                </a:cubicBezTo>
                <a:cubicBezTo>
                  <a:pt x="180" y="174"/>
                  <a:pt x="180" y="174"/>
                  <a:pt x="180" y="174"/>
                </a:cubicBezTo>
                <a:cubicBezTo>
                  <a:pt x="180" y="146"/>
                  <a:pt x="180" y="146"/>
                  <a:pt x="180" y="146"/>
                </a:cubicBezTo>
                <a:cubicBezTo>
                  <a:pt x="134" y="169"/>
                  <a:pt x="134" y="169"/>
                  <a:pt x="134" y="169"/>
                </a:cubicBezTo>
                <a:lnTo>
                  <a:pt x="108" y="147"/>
                </a:lnTo>
                <a:close/>
                <a:moveTo>
                  <a:pt x="0" y="134"/>
                </a:moveTo>
                <a:cubicBezTo>
                  <a:pt x="74" y="170"/>
                  <a:pt x="74" y="170"/>
                  <a:pt x="74" y="170"/>
                </a:cubicBezTo>
                <a:cubicBezTo>
                  <a:pt x="106" y="139"/>
                  <a:pt x="106" y="139"/>
                  <a:pt x="106" y="139"/>
                </a:cubicBezTo>
                <a:cubicBezTo>
                  <a:pt x="32" y="103"/>
                  <a:pt x="32" y="103"/>
                  <a:pt x="32" y="103"/>
                </a:cubicBezTo>
                <a:lnTo>
                  <a:pt x="0" y="134"/>
                </a:lnTo>
                <a:close/>
                <a:moveTo>
                  <a:pt x="208" y="126"/>
                </a:moveTo>
                <a:cubicBezTo>
                  <a:pt x="180" y="103"/>
                  <a:pt x="180" y="103"/>
                  <a:pt x="180" y="103"/>
                </a:cubicBezTo>
                <a:cubicBezTo>
                  <a:pt x="106" y="139"/>
                  <a:pt x="106" y="139"/>
                  <a:pt x="106" y="139"/>
                </a:cubicBezTo>
                <a:cubicBezTo>
                  <a:pt x="134" y="162"/>
                  <a:pt x="134" y="162"/>
                  <a:pt x="134" y="162"/>
                </a:cubicBezTo>
                <a:lnTo>
                  <a:pt x="208" y="126"/>
                </a:lnTo>
                <a:close/>
                <a:moveTo>
                  <a:pt x="32" y="156"/>
                </a:moveTo>
                <a:cubicBezTo>
                  <a:pt x="32" y="174"/>
                  <a:pt x="32" y="174"/>
                  <a:pt x="32" y="174"/>
                </a:cubicBezTo>
                <a:cubicBezTo>
                  <a:pt x="104" y="209"/>
                  <a:pt x="104" y="209"/>
                  <a:pt x="104" y="209"/>
                </a:cubicBezTo>
                <a:cubicBezTo>
                  <a:pt x="104" y="148"/>
                  <a:pt x="104" y="148"/>
                  <a:pt x="104" y="148"/>
                </a:cubicBezTo>
                <a:cubicBezTo>
                  <a:pt x="75" y="176"/>
                  <a:pt x="75" y="176"/>
                  <a:pt x="75" y="176"/>
                </a:cubicBezTo>
                <a:lnTo>
                  <a:pt x="32" y="156"/>
                </a:lnTo>
                <a:close/>
                <a:moveTo>
                  <a:pt x="68" y="92"/>
                </a:moveTo>
                <a:cubicBezTo>
                  <a:pt x="66" y="90"/>
                  <a:pt x="64" y="88"/>
                  <a:pt x="62" y="86"/>
                </a:cubicBezTo>
                <a:cubicBezTo>
                  <a:pt x="34" y="101"/>
                  <a:pt x="34" y="101"/>
                  <a:pt x="34" y="101"/>
                </a:cubicBezTo>
                <a:cubicBezTo>
                  <a:pt x="43" y="105"/>
                  <a:pt x="43" y="105"/>
                  <a:pt x="43" y="105"/>
                </a:cubicBezTo>
                <a:lnTo>
                  <a:pt x="68" y="92"/>
                </a:lnTo>
                <a:close/>
                <a:moveTo>
                  <a:pt x="137" y="91"/>
                </a:moveTo>
                <a:cubicBezTo>
                  <a:pt x="165" y="105"/>
                  <a:pt x="165" y="105"/>
                  <a:pt x="165" y="105"/>
                </a:cubicBezTo>
                <a:cubicBezTo>
                  <a:pt x="174" y="101"/>
                  <a:pt x="174" y="101"/>
                  <a:pt x="174" y="101"/>
                </a:cubicBezTo>
                <a:cubicBezTo>
                  <a:pt x="143" y="85"/>
                  <a:pt x="143" y="85"/>
                  <a:pt x="143" y="85"/>
                </a:cubicBezTo>
                <a:cubicBezTo>
                  <a:pt x="142" y="87"/>
                  <a:pt x="140" y="89"/>
                  <a:pt x="137" y="91"/>
                </a:cubicBezTo>
                <a:close/>
              </a:path>
            </a:pathLst>
          </a:custGeom>
          <a:solidFill>
            <a:srgbClr val="9CB7C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entury Gothic" panose="020B0502020202020204" pitchFamily="34" charset="0"/>
              <a:ea typeface="Microsoft YaHei" panose="020B0503020204020204" pitchFamily="34" charset="-122"/>
              <a:cs typeface="+mn-lt"/>
              <a:sym typeface="Century Gothic" panose="020B0502020202020204" pitchFamily="34" charset="0"/>
            </a:endParaRPr>
          </a:p>
        </p:txBody>
      </p:sp>
      <p:sp>
        <p:nvSpPr>
          <p:cNvPr id="24" name="任意多边形: 形状 23">
            <a:extLst>
              <a:ext uri="{FF2B5EF4-FFF2-40B4-BE49-F238E27FC236}">
                <a16:creationId xmlns="" xmlns:a16="http://schemas.microsoft.com/office/drawing/2014/main" id="{2D2AF333-7BDE-4F61-8774-8EEB50D15F95}"/>
              </a:ext>
            </a:extLst>
          </p:cNvPr>
          <p:cNvSpPr/>
          <p:nvPr/>
        </p:nvSpPr>
        <p:spPr bwMode="auto">
          <a:xfrm>
            <a:off x="6647283" y="3017137"/>
            <a:ext cx="477188" cy="395156"/>
          </a:xfrm>
          <a:custGeom>
            <a:avLst/>
            <a:gdLst>
              <a:gd name="T0" fmla="*/ 179 w 202"/>
              <a:gd name="T1" fmla="*/ 86 h 167"/>
              <a:gd name="T2" fmla="*/ 202 w 202"/>
              <a:gd name="T3" fmla="*/ 133 h 167"/>
              <a:gd name="T4" fmla="*/ 155 w 202"/>
              <a:gd name="T5" fmla="*/ 133 h 167"/>
              <a:gd name="T6" fmla="*/ 179 w 202"/>
              <a:gd name="T7" fmla="*/ 86 h 167"/>
              <a:gd name="T8" fmla="*/ 28 w 202"/>
              <a:gd name="T9" fmla="*/ 15 h 167"/>
              <a:gd name="T10" fmla="*/ 34 w 202"/>
              <a:gd name="T11" fmla="*/ 12 h 167"/>
              <a:gd name="T12" fmla="*/ 167 w 202"/>
              <a:gd name="T13" fmla="*/ 12 h 167"/>
              <a:gd name="T14" fmla="*/ 173 w 202"/>
              <a:gd name="T15" fmla="*/ 18 h 167"/>
              <a:gd name="T16" fmla="*/ 173 w 202"/>
              <a:gd name="T17" fmla="*/ 47 h 167"/>
              <a:gd name="T18" fmla="*/ 161 w 202"/>
              <a:gd name="T19" fmla="*/ 47 h 167"/>
              <a:gd name="T20" fmla="*/ 179 w 202"/>
              <a:gd name="T21" fmla="*/ 78 h 167"/>
              <a:gd name="T22" fmla="*/ 197 w 202"/>
              <a:gd name="T23" fmla="*/ 47 h 167"/>
              <a:gd name="T24" fmla="*/ 185 w 202"/>
              <a:gd name="T25" fmla="*/ 47 h 167"/>
              <a:gd name="T26" fmla="*/ 185 w 202"/>
              <a:gd name="T27" fmla="*/ 18 h 167"/>
              <a:gd name="T28" fmla="*/ 167 w 202"/>
              <a:gd name="T29" fmla="*/ 0 h 167"/>
              <a:gd name="T30" fmla="*/ 34 w 202"/>
              <a:gd name="T31" fmla="*/ 0 h 167"/>
              <a:gd name="T32" fmla="*/ 16 w 202"/>
              <a:gd name="T33" fmla="*/ 15 h 167"/>
              <a:gd name="T34" fmla="*/ 16 w 202"/>
              <a:gd name="T35" fmla="*/ 24 h 167"/>
              <a:gd name="T36" fmla="*/ 28 w 202"/>
              <a:gd name="T37" fmla="*/ 24 h 167"/>
              <a:gd name="T38" fmla="*/ 28 w 202"/>
              <a:gd name="T39" fmla="*/ 15 h 167"/>
              <a:gd name="T40" fmla="*/ 173 w 202"/>
              <a:gd name="T41" fmla="*/ 152 h 167"/>
              <a:gd name="T42" fmla="*/ 167 w 202"/>
              <a:gd name="T43" fmla="*/ 155 h 167"/>
              <a:gd name="T44" fmla="*/ 34 w 202"/>
              <a:gd name="T45" fmla="*/ 155 h 167"/>
              <a:gd name="T46" fmla="*/ 28 w 202"/>
              <a:gd name="T47" fmla="*/ 149 h 167"/>
              <a:gd name="T48" fmla="*/ 28 w 202"/>
              <a:gd name="T49" fmla="*/ 121 h 167"/>
              <a:gd name="T50" fmla="*/ 40 w 202"/>
              <a:gd name="T51" fmla="*/ 121 h 167"/>
              <a:gd name="T52" fmla="*/ 22 w 202"/>
              <a:gd name="T53" fmla="*/ 90 h 167"/>
              <a:gd name="T54" fmla="*/ 4 w 202"/>
              <a:gd name="T55" fmla="*/ 121 h 167"/>
              <a:gd name="T56" fmla="*/ 16 w 202"/>
              <a:gd name="T57" fmla="*/ 121 h 167"/>
              <a:gd name="T58" fmla="*/ 16 w 202"/>
              <a:gd name="T59" fmla="*/ 149 h 167"/>
              <a:gd name="T60" fmla="*/ 34 w 202"/>
              <a:gd name="T61" fmla="*/ 167 h 167"/>
              <a:gd name="T62" fmla="*/ 167 w 202"/>
              <a:gd name="T63" fmla="*/ 167 h 167"/>
              <a:gd name="T64" fmla="*/ 185 w 202"/>
              <a:gd name="T65" fmla="*/ 152 h 167"/>
              <a:gd name="T66" fmla="*/ 185 w 202"/>
              <a:gd name="T67" fmla="*/ 144 h 167"/>
              <a:gd name="T68" fmla="*/ 173 w 202"/>
              <a:gd name="T69" fmla="*/ 144 h 167"/>
              <a:gd name="T70" fmla="*/ 173 w 202"/>
              <a:gd name="T71" fmla="*/ 152 h 167"/>
              <a:gd name="T72" fmla="*/ 45 w 202"/>
              <a:gd name="T73" fmla="*/ 35 h 167"/>
              <a:gd name="T74" fmla="*/ 0 w 202"/>
              <a:gd name="T75" fmla="*/ 35 h 167"/>
              <a:gd name="T76" fmla="*/ 0 w 202"/>
              <a:gd name="T77" fmla="*/ 80 h 167"/>
              <a:gd name="T78" fmla="*/ 45 w 202"/>
              <a:gd name="T79" fmla="*/ 80 h 167"/>
              <a:gd name="T80" fmla="*/ 45 w 202"/>
              <a:gd name="T81" fmla="*/ 35 h 167"/>
              <a:gd name="T82" fmla="*/ 66 w 202"/>
              <a:gd name="T83" fmla="*/ 84 h 167"/>
              <a:gd name="T84" fmla="*/ 101 w 202"/>
              <a:gd name="T85" fmla="*/ 119 h 167"/>
              <a:gd name="T86" fmla="*/ 136 w 202"/>
              <a:gd name="T87" fmla="*/ 84 h 167"/>
              <a:gd name="T88" fmla="*/ 101 w 202"/>
              <a:gd name="T89" fmla="*/ 49 h 167"/>
              <a:gd name="T90" fmla="*/ 66 w 202"/>
              <a:gd name="T91"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2" h="167">
                <a:moveTo>
                  <a:pt x="179" y="86"/>
                </a:moveTo>
                <a:cubicBezTo>
                  <a:pt x="202" y="133"/>
                  <a:pt x="202" y="133"/>
                  <a:pt x="202" y="133"/>
                </a:cubicBezTo>
                <a:cubicBezTo>
                  <a:pt x="155" y="133"/>
                  <a:pt x="155" y="133"/>
                  <a:pt x="155" y="133"/>
                </a:cubicBezTo>
                <a:lnTo>
                  <a:pt x="179" y="86"/>
                </a:lnTo>
                <a:close/>
                <a:moveTo>
                  <a:pt x="28" y="15"/>
                </a:moveTo>
                <a:cubicBezTo>
                  <a:pt x="28" y="14"/>
                  <a:pt x="30" y="12"/>
                  <a:pt x="34" y="12"/>
                </a:cubicBezTo>
                <a:cubicBezTo>
                  <a:pt x="167" y="12"/>
                  <a:pt x="167" y="12"/>
                  <a:pt x="167" y="12"/>
                </a:cubicBezTo>
                <a:cubicBezTo>
                  <a:pt x="170" y="12"/>
                  <a:pt x="173" y="15"/>
                  <a:pt x="173" y="18"/>
                </a:cubicBezTo>
                <a:cubicBezTo>
                  <a:pt x="173" y="47"/>
                  <a:pt x="173" y="47"/>
                  <a:pt x="173" y="47"/>
                </a:cubicBezTo>
                <a:cubicBezTo>
                  <a:pt x="161" y="47"/>
                  <a:pt x="161" y="47"/>
                  <a:pt x="161" y="47"/>
                </a:cubicBezTo>
                <a:cubicBezTo>
                  <a:pt x="179" y="78"/>
                  <a:pt x="179" y="78"/>
                  <a:pt x="179" y="78"/>
                </a:cubicBezTo>
                <a:cubicBezTo>
                  <a:pt x="197" y="47"/>
                  <a:pt x="197" y="47"/>
                  <a:pt x="197" y="47"/>
                </a:cubicBezTo>
                <a:cubicBezTo>
                  <a:pt x="185" y="47"/>
                  <a:pt x="185" y="47"/>
                  <a:pt x="185" y="47"/>
                </a:cubicBezTo>
                <a:cubicBezTo>
                  <a:pt x="185" y="18"/>
                  <a:pt x="185" y="18"/>
                  <a:pt x="185" y="18"/>
                </a:cubicBezTo>
                <a:cubicBezTo>
                  <a:pt x="185" y="8"/>
                  <a:pt x="177" y="0"/>
                  <a:pt x="167" y="0"/>
                </a:cubicBezTo>
                <a:cubicBezTo>
                  <a:pt x="34" y="0"/>
                  <a:pt x="34" y="0"/>
                  <a:pt x="34" y="0"/>
                </a:cubicBezTo>
                <a:cubicBezTo>
                  <a:pt x="24" y="0"/>
                  <a:pt x="16" y="7"/>
                  <a:pt x="16" y="15"/>
                </a:cubicBezTo>
                <a:cubicBezTo>
                  <a:pt x="16" y="24"/>
                  <a:pt x="16" y="24"/>
                  <a:pt x="16" y="24"/>
                </a:cubicBezTo>
                <a:cubicBezTo>
                  <a:pt x="28" y="24"/>
                  <a:pt x="28" y="24"/>
                  <a:pt x="28" y="24"/>
                </a:cubicBezTo>
                <a:lnTo>
                  <a:pt x="28" y="15"/>
                </a:lnTo>
                <a:close/>
                <a:moveTo>
                  <a:pt x="173" y="152"/>
                </a:moveTo>
                <a:cubicBezTo>
                  <a:pt x="173" y="153"/>
                  <a:pt x="170" y="155"/>
                  <a:pt x="167" y="155"/>
                </a:cubicBezTo>
                <a:cubicBezTo>
                  <a:pt x="34" y="155"/>
                  <a:pt x="34" y="155"/>
                  <a:pt x="34" y="155"/>
                </a:cubicBezTo>
                <a:cubicBezTo>
                  <a:pt x="30" y="155"/>
                  <a:pt x="28" y="153"/>
                  <a:pt x="28" y="149"/>
                </a:cubicBezTo>
                <a:cubicBezTo>
                  <a:pt x="28" y="121"/>
                  <a:pt x="28" y="121"/>
                  <a:pt x="28" y="121"/>
                </a:cubicBezTo>
                <a:cubicBezTo>
                  <a:pt x="40" y="121"/>
                  <a:pt x="40" y="121"/>
                  <a:pt x="40" y="121"/>
                </a:cubicBezTo>
                <a:cubicBezTo>
                  <a:pt x="22" y="90"/>
                  <a:pt x="22" y="90"/>
                  <a:pt x="22" y="90"/>
                </a:cubicBezTo>
                <a:cubicBezTo>
                  <a:pt x="4" y="121"/>
                  <a:pt x="4" y="121"/>
                  <a:pt x="4" y="121"/>
                </a:cubicBezTo>
                <a:cubicBezTo>
                  <a:pt x="16" y="121"/>
                  <a:pt x="16" y="121"/>
                  <a:pt x="16" y="121"/>
                </a:cubicBezTo>
                <a:cubicBezTo>
                  <a:pt x="16" y="149"/>
                  <a:pt x="16" y="149"/>
                  <a:pt x="16" y="149"/>
                </a:cubicBezTo>
                <a:cubicBezTo>
                  <a:pt x="16" y="159"/>
                  <a:pt x="24" y="167"/>
                  <a:pt x="34" y="167"/>
                </a:cubicBezTo>
                <a:cubicBezTo>
                  <a:pt x="167" y="167"/>
                  <a:pt x="167" y="167"/>
                  <a:pt x="167" y="167"/>
                </a:cubicBezTo>
                <a:cubicBezTo>
                  <a:pt x="177" y="167"/>
                  <a:pt x="185" y="161"/>
                  <a:pt x="185" y="152"/>
                </a:cubicBezTo>
                <a:cubicBezTo>
                  <a:pt x="185" y="144"/>
                  <a:pt x="185" y="144"/>
                  <a:pt x="185" y="144"/>
                </a:cubicBezTo>
                <a:cubicBezTo>
                  <a:pt x="173" y="144"/>
                  <a:pt x="173" y="144"/>
                  <a:pt x="173" y="144"/>
                </a:cubicBezTo>
                <a:lnTo>
                  <a:pt x="173" y="152"/>
                </a:lnTo>
                <a:close/>
                <a:moveTo>
                  <a:pt x="45" y="35"/>
                </a:moveTo>
                <a:cubicBezTo>
                  <a:pt x="0" y="35"/>
                  <a:pt x="0" y="35"/>
                  <a:pt x="0" y="35"/>
                </a:cubicBezTo>
                <a:cubicBezTo>
                  <a:pt x="0" y="80"/>
                  <a:pt x="0" y="80"/>
                  <a:pt x="0" y="80"/>
                </a:cubicBezTo>
                <a:cubicBezTo>
                  <a:pt x="45" y="80"/>
                  <a:pt x="45" y="80"/>
                  <a:pt x="45" y="80"/>
                </a:cubicBezTo>
                <a:lnTo>
                  <a:pt x="45" y="35"/>
                </a:lnTo>
                <a:close/>
                <a:moveTo>
                  <a:pt x="66" y="84"/>
                </a:moveTo>
                <a:cubicBezTo>
                  <a:pt x="66" y="103"/>
                  <a:pt x="82" y="119"/>
                  <a:pt x="101" y="119"/>
                </a:cubicBezTo>
                <a:cubicBezTo>
                  <a:pt x="120" y="119"/>
                  <a:pt x="136" y="103"/>
                  <a:pt x="136" y="84"/>
                </a:cubicBezTo>
                <a:cubicBezTo>
                  <a:pt x="136" y="65"/>
                  <a:pt x="120" y="49"/>
                  <a:pt x="101" y="49"/>
                </a:cubicBezTo>
                <a:cubicBezTo>
                  <a:pt x="82" y="49"/>
                  <a:pt x="66" y="65"/>
                  <a:pt x="66" y="84"/>
                </a:cubicBezTo>
                <a:close/>
              </a:path>
            </a:pathLst>
          </a:custGeom>
          <a:solidFill>
            <a:srgbClr val="9CB7C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entury Gothic" panose="020B0502020202020204" pitchFamily="34" charset="0"/>
              <a:ea typeface="Microsoft YaHei" panose="020B0503020204020204" pitchFamily="34" charset="-122"/>
              <a:cs typeface="+mn-lt"/>
              <a:sym typeface="Century Gothic" panose="020B0502020202020204" pitchFamily="34" charset="0"/>
            </a:endParaRPr>
          </a:p>
        </p:txBody>
      </p:sp>
      <p:sp>
        <p:nvSpPr>
          <p:cNvPr id="43009" name="Rectangle 1"/>
          <p:cNvSpPr>
            <a:spLocks noChangeArrowheads="1"/>
          </p:cNvSpPr>
          <p:nvPr/>
        </p:nvSpPr>
        <p:spPr bwMode="auto">
          <a:xfrm>
            <a:off x="765810" y="1760220"/>
            <a:ext cx="444627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Quốc</a:t>
            </a:r>
            <a:r>
              <a:rPr kumimoji="0" lang="fr-FR" sz="3200" b="0"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hiệu – </a:t>
            </a:r>
            <a:r>
              <a:rPr lang="fr-FR" sz="3200" dirty="0">
                <a:solidFill>
                  <a:schemeClr val="bg1"/>
                </a:solidFill>
                <a:latin typeface="Times New Roman" pitchFamily="18" charset="0"/>
                <a:ea typeface="Times New Roman" pitchFamily="18" charset="0"/>
                <a:cs typeface="Times New Roman" pitchFamily="18" charset="0"/>
              </a:rPr>
              <a:t>T</a:t>
            </a:r>
            <a:r>
              <a:rPr kumimoji="0" lang="fr-FR" sz="3200" b="0"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iêu ngữ</a:t>
            </a:r>
            <a:endParaRPr kumimoji="0" lang="fr-FR"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Tên</a:t>
            </a:r>
            <a:r>
              <a:rPr kumimoji="0" lang="fr-FR" sz="3200" b="0"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a:t>
            </a:r>
            <a:r>
              <a:rPr kumimoji="0" lang="fr-FR" sz="3200" b="0" i="0" u="none" strike="noStrike" cap="none" normalizeH="0" dirty="0" err="1" smtClean="0">
                <a:ln>
                  <a:noFill/>
                </a:ln>
                <a:solidFill>
                  <a:schemeClr val="bg1"/>
                </a:solidFill>
                <a:effectLst/>
                <a:latin typeface="Times New Roman" pitchFamily="18" charset="0"/>
                <a:ea typeface="Times New Roman" pitchFamily="18" charset="0"/>
                <a:cs typeface="Times New Roman" pitchFamily="18" charset="0"/>
              </a:rPr>
              <a:t>đơn</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Người</a:t>
            </a:r>
            <a:r>
              <a:rPr kumimoji="0" lang="fr-FR" sz="3200" b="0"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a:t>
            </a:r>
            <a:r>
              <a:rPr lang="fr-FR" sz="3200" dirty="0" smtClean="0">
                <a:solidFill>
                  <a:schemeClr val="bg1"/>
                </a:solidFill>
                <a:latin typeface="Times New Roman" pitchFamily="18" charset="0"/>
                <a:ea typeface="Times New Roman" pitchFamily="18" charset="0"/>
                <a:cs typeface="Times New Roman" pitchFamily="18" charset="0"/>
              </a:rPr>
              <a:t>nhận</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Người </a:t>
            </a:r>
            <a:r>
              <a:rPr lang="en-US" sz="3200" dirty="0" smtClean="0">
                <a:solidFill>
                  <a:schemeClr val="bg1"/>
                </a:solidFill>
                <a:latin typeface="Times New Roman" pitchFamily="18" charset="0"/>
                <a:ea typeface="Times New Roman" pitchFamily="18" charset="0"/>
                <a:cs typeface="Times New Roman" pitchFamily="18" charset="0"/>
              </a:rPr>
              <a:t>gửi</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Lý</a:t>
            </a: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do, </a:t>
            </a:r>
            <a:r>
              <a:rPr kumimoji="0" lang="en-US"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lời</a:t>
            </a:r>
            <a:r>
              <a:rPr kumimoji="0" lang="en-US" sz="3200" b="0"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200" b="0" i="0" u="none" strike="noStrike" cap="none" normalizeH="0" dirty="0" err="1" smtClean="0">
                <a:ln>
                  <a:noFill/>
                </a:ln>
                <a:solidFill>
                  <a:schemeClr val="bg1"/>
                </a:solidFill>
                <a:effectLst/>
                <a:latin typeface="Times New Roman" pitchFamily="18" charset="0"/>
                <a:ea typeface="Times New Roman" pitchFamily="18" charset="0"/>
                <a:cs typeface="Times New Roman" pitchFamily="18" charset="0"/>
              </a:rPr>
              <a:t>hứa</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Lời</a:t>
            </a: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cảm</a:t>
            </a: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ơn</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Ngày</a:t>
            </a: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tháng</a:t>
            </a: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năm</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Ký</a:t>
            </a: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vi-VN"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a:t>
            </a:r>
            <a:r>
              <a:rPr kumimoji="0" lang="en-US"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ên</a:t>
            </a:r>
            <a:endParaRPr kumimoji="0" lang="en-US"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7" name="Rectangle 1"/>
          <p:cNvSpPr>
            <a:spLocks noChangeArrowheads="1"/>
          </p:cNvSpPr>
          <p:nvPr/>
        </p:nvSpPr>
        <p:spPr bwMode="auto">
          <a:xfrm>
            <a:off x="220980" y="518160"/>
            <a:ext cx="56769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Trình</a:t>
            </a:r>
            <a:r>
              <a:rPr kumimoji="0" lang="en-US"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tự</a:t>
            </a:r>
            <a:r>
              <a:rPr kumimoji="0" lang="en-US"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sắp</a:t>
            </a:r>
            <a:r>
              <a:rPr kumimoji="0" lang="en-US"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xếp</a:t>
            </a:r>
            <a:r>
              <a:rPr kumimoji="0" lang="en-US"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một</a:t>
            </a:r>
            <a:r>
              <a:rPr kumimoji="0" lang="en-US"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lá</a:t>
            </a:r>
            <a:r>
              <a:rPr kumimoji="0" lang="en-US"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đơn</a:t>
            </a:r>
            <a:endParaRPr kumimoji="0" lang="en-US"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419814582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3009"/>
                                        </p:tgtEl>
                                        <p:attrNameLst>
                                          <p:attrName>style.visibility</p:attrName>
                                        </p:attrNameLst>
                                      </p:cBhvr>
                                      <p:to>
                                        <p:strVal val="visible"/>
                                      </p:to>
                                    </p:set>
                                    <p:animEffect transition="in" filter="barn(inHorizontal)">
                                      <p:cBhvr>
                                        <p:cTn id="12" dur="500"/>
                                        <p:tgtEl>
                                          <p:spTgt spid="4300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trips(down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4)">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5" grpId="0"/>
      <p:bldP spid="23" grpId="0" animBg="1"/>
      <p:bldP spid="24" grpId="0" animBg="1"/>
      <p:bldP spid="43009"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EC64E907-49C5-4248-8F93-5C3E301162D3}"/>
              </a:ext>
            </a:extLst>
          </p:cNvPr>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4">
            <a:extLst>
              <a:ext uri="{FF2B5EF4-FFF2-40B4-BE49-F238E27FC236}">
                <a16:creationId xmlns="" xmlns:a16="http://schemas.microsoft.com/office/drawing/2014/main" id="{005E50D0-DEF9-46CA-A3D1-82757793D87A}"/>
              </a:ext>
            </a:extLst>
          </p:cNvPr>
          <p:cNvSpPr txBox="1"/>
          <p:nvPr/>
        </p:nvSpPr>
        <p:spPr>
          <a:xfrm>
            <a:off x="3590692" y="2330140"/>
            <a:ext cx="8062331" cy="2369880"/>
          </a:xfrm>
          <a:prstGeom prst="rect">
            <a:avLst/>
          </a:prstGeom>
          <a:noFill/>
        </p:spPr>
        <p:txBody>
          <a:bodyPr wrap="square" rtlCol="0">
            <a:spAutoFit/>
          </a:bodyPr>
          <a:lstStyle/>
          <a:p>
            <a:pPr algn="ctr"/>
            <a:r>
              <a:rPr lang="en-US" sz="3600" b="1" i="1" dirty="0" smtClean="0">
                <a:solidFill>
                  <a:srgbClr val="002060"/>
                </a:solidFill>
                <a:latin typeface="+mj-lt"/>
              </a:rPr>
              <a:t>S</a:t>
            </a:r>
            <a:r>
              <a:rPr lang="vi-VN" sz="3600" b="1" i="1" dirty="0" smtClean="0">
                <a:solidFill>
                  <a:srgbClr val="002060"/>
                </a:solidFill>
                <a:latin typeface="+mj-lt"/>
              </a:rPr>
              <a:t>ự </a:t>
            </a:r>
            <a:r>
              <a:rPr lang="en-US" sz="3600" b="1" i="1" dirty="0" smtClean="0">
                <a:solidFill>
                  <a:srgbClr val="002060"/>
                </a:solidFill>
                <a:latin typeface="+mj-lt"/>
              </a:rPr>
              <a:t>bố trí, </a:t>
            </a:r>
            <a:r>
              <a:rPr lang="vi-VN" sz="3600" b="1" i="1" dirty="0" smtClean="0">
                <a:solidFill>
                  <a:srgbClr val="002060"/>
                </a:solidFill>
                <a:latin typeface="+mj-lt"/>
              </a:rPr>
              <a:t>sắp xếp các phần</a:t>
            </a:r>
            <a:r>
              <a:rPr lang="en-US" sz="3600" b="1" i="1" dirty="0" smtClean="0">
                <a:solidFill>
                  <a:srgbClr val="002060"/>
                </a:solidFill>
                <a:latin typeface="+mj-lt"/>
              </a:rPr>
              <a:t>, các đoạn</a:t>
            </a:r>
            <a:r>
              <a:rPr lang="vi-VN" sz="3600" b="1" i="1" dirty="0" smtClean="0">
                <a:solidFill>
                  <a:srgbClr val="002060"/>
                </a:solidFill>
                <a:latin typeface="+mj-lt"/>
              </a:rPr>
              <a:t> theo một trình tự</a:t>
            </a:r>
            <a:r>
              <a:rPr lang="en-US" sz="3600" b="1" i="1" dirty="0" smtClean="0">
                <a:solidFill>
                  <a:srgbClr val="002060"/>
                </a:solidFill>
                <a:latin typeface="+mj-lt"/>
              </a:rPr>
              <a:t>, một hệ thống rành mạch và</a:t>
            </a:r>
            <a:r>
              <a:rPr lang="vi-VN" sz="3600" b="1" i="1" dirty="0" smtClean="0">
                <a:solidFill>
                  <a:srgbClr val="002060"/>
                </a:solidFill>
                <a:latin typeface="+mj-lt"/>
              </a:rPr>
              <a:t> hợp lý được gọi là </a:t>
            </a:r>
            <a:r>
              <a:rPr lang="vi-VN" sz="3600" b="1" i="1" dirty="0" smtClean="0">
                <a:solidFill>
                  <a:srgbClr val="FF0000"/>
                </a:solidFill>
                <a:latin typeface="+mj-lt"/>
              </a:rPr>
              <a:t>BỐ CỤC</a:t>
            </a:r>
            <a:r>
              <a:rPr lang="vi-VN" sz="3600" b="1" i="1" dirty="0" smtClean="0">
                <a:solidFill>
                  <a:srgbClr val="002060"/>
                </a:solidFill>
                <a:latin typeface="+mj-lt"/>
              </a:rPr>
              <a:t>. </a:t>
            </a:r>
            <a:endParaRPr lang="en-US" sz="3600" dirty="0">
              <a:solidFill>
                <a:srgbClr val="002060"/>
              </a:solidFill>
              <a:latin typeface="+mj-lt"/>
            </a:endParaRPr>
          </a:p>
        </p:txBody>
      </p:sp>
      <p:pic>
        <p:nvPicPr>
          <p:cNvPr id="35" name="Picture 34" descr="—Pngtree—cartoon teacher_596514.png"/>
          <p:cNvPicPr>
            <a:picLocks noChangeAspect="1"/>
          </p:cNvPicPr>
          <p:nvPr/>
        </p:nvPicPr>
        <p:blipFill>
          <a:blip r:embed="rId4"/>
          <a:stretch>
            <a:fillRect/>
          </a:stretch>
        </p:blipFill>
        <p:spPr>
          <a:xfrm>
            <a:off x="-984494" y="1795346"/>
            <a:ext cx="4726789" cy="5384709"/>
          </a:xfrm>
          <a:prstGeom prst="rect">
            <a:avLst/>
          </a:prstGeom>
        </p:spPr>
      </p:pic>
    </p:spTree>
    <p:extLst>
      <p:ext uri="{BB962C8B-B14F-4D97-AF65-F5344CB8AC3E}">
        <p14:creationId xmlns:p14="http://schemas.microsoft.com/office/powerpoint/2010/main" val="261050661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73n58PIC49cJmj40j94458PIC_PIC2018.png"/>
          <p:cNvPicPr>
            <a:picLocks noChangeAspect="1"/>
          </p:cNvPicPr>
          <p:nvPr/>
        </p:nvPicPr>
        <p:blipFill>
          <a:blip r:embed="rId3" cstate="print"/>
          <a:srcRect l="4249" t="7305" r="48952" b="64805"/>
          <a:stretch>
            <a:fillRect/>
          </a:stretch>
        </p:blipFill>
        <p:spPr>
          <a:xfrm>
            <a:off x="0" y="-260846"/>
            <a:ext cx="4013860" cy="1828795"/>
          </a:xfrm>
          <a:prstGeom prst="rect">
            <a:avLst/>
          </a:prstGeom>
        </p:spPr>
      </p:pic>
      <p:sp>
        <p:nvSpPr>
          <p:cNvPr id="16" name="TextBox 15"/>
          <p:cNvSpPr txBox="1"/>
          <p:nvPr/>
        </p:nvSpPr>
        <p:spPr>
          <a:xfrm>
            <a:off x="760021" y="534805"/>
            <a:ext cx="2384307" cy="707886"/>
          </a:xfrm>
          <a:prstGeom prst="rect">
            <a:avLst/>
          </a:prstGeom>
          <a:noFill/>
        </p:spPr>
        <p:txBody>
          <a:bodyPr wrap="none" rtlCol="0">
            <a:spAutoFit/>
          </a:bodyPr>
          <a:lstStyle/>
          <a:p>
            <a:r>
              <a:rPr lang="en-US" sz="4000" b="1" dirty="0" smtClean="0">
                <a:latin typeface="Times New Roman" pitchFamily="18" charset="0"/>
                <a:cs typeface="Times New Roman" pitchFamily="18" charset="0"/>
              </a:rPr>
              <a:t>BT </a:t>
            </a:r>
            <a:r>
              <a:rPr lang="en-US" sz="4000" b="1" dirty="0" err="1" smtClean="0">
                <a:latin typeface="Times New Roman" pitchFamily="18" charset="0"/>
                <a:cs typeface="Times New Roman" pitchFamily="18" charset="0"/>
              </a:rPr>
              <a:t>nhanh</a:t>
            </a:r>
            <a:endParaRPr lang="en-US" sz="4000" b="1" dirty="0">
              <a:latin typeface="Times New Roman" pitchFamily="18" charset="0"/>
              <a:cs typeface="Times New Roman" pitchFamily="18" charset="0"/>
            </a:endParaRPr>
          </a:p>
        </p:txBody>
      </p:sp>
      <p:sp>
        <p:nvSpPr>
          <p:cNvPr id="17" name="Rectangle 16"/>
          <p:cNvSpPr/>
          <p:nvPr/>
        </p:nvSpPr>
        <p:spPr>
          <a:xfrm>
            <a:off x="4496789" y="386797"/>
            <a:ext cx="7200405" cy="1077218"/>
          </a:xfrm>
          <a:prstGeom prst="rect">
            <a:avLst/>
          </a:prstGeom>
        </p:spPr>
        <p:txBody>
          <a:bodyPr wrap="square">
            <a:spAutoFit/>
          </a:bodyPr>
          <a:lstStyle/>
          <a:p>
            <a:pPr algn="ctr"/>
            <a:r>
              <a:rPr lang="de-DE" sz="3200" b="1" dirty="0" smtClean="0">
                <a:solidFill>
                  <a:srgbClr val="000000"/>
                </a:solidFill>
                <a:latin typeface="Times New Roman" pitchFamily="18" charset="0"/>
                <a:ea typeface="Times New Roman" pitchFamily="18" charset="0"/>
                <a:cs typeface="Times New Roman" pitchFamily="18" charset="0"/>
              </a:rPr>
              <a:t>Hãy sắp xếp các câu sau đây để tạo được một văn bản có bố cục rõ ràng. </a:t>
            </a:r>
            <a:endParaRPr lang="en-US" sz="3200" dirty="0">
              <a:latin typeface="Times New Roman" pitchFamily="18" charset="0"/>
              <a:cs typeface="Times New Roman" pitchFamily="18" charset="0"/>
            </a:endParaRPr>
          </a:p>
        </p:txBody>
      </p:sp>
      <p:sp>
        <p:nvSpPr>
          <p:cNvPr id="18" name="Rectangle 17"/>
          <p:cNvSpPr/>
          <p:nvPr/>
        </p:nvSpPr>
        <p:spPr>
          <a:xfrm>
            <a:off x="510639" y="1711064"/>
            <a:ext cx="11681361" cy="5262979"/>
          </a:xfrm>
          <a:prstGeom prst="rect">
            <a:avLst/>
          </a:prstGeom>
        </p:spPr>
        <p:txBody>
          <a:bodyPr wrap="square">
            <a:spAutoFit/>
          </a:bodyPr>
          <a:lstStyle/>
          <a:p>
            <a:pPr lvl="0" algn="just" eaLnBrk="0" fontAlgn="base" hangingPunct="0">
              <a:spcBef>
                <a:spcPct val="0"/>
              </a:spcBef>
              <a:spcAft>
                <a:spcPct val="0"/>
              </a:spcAft>
            </a:pPr>
            <a:r>
              <a:rPr lang="de-DE" sz="2800" dirty="0" smtClean="0">
                <a:solidFill>
                  <a:srgbClr val="000000"/>
                </a:solidFill>
                <a:latin typeface="Times New Roman" pitchFamily="18" charset="0"/>
                <a:ea typeface="Times New Roman" pitchFamily="18" charset="0"/>
                <a:cs typeface="Times New Roman" pitchFamily="18" charset="0"/>
              </a:rPr>
              <a:t>1. Đà Lạt còn thật đáng yêu với đủ loại hoa có sắc màu và kiểu dáng khác nhau.</a:t>
            </a:r>
            <a:endParaRPr lang="en-US" sz="2800" dirty="0" smtClean="0">
              <a:latin typeface="Times New Roman" pitchFamily="18" charset="0"/>
              <a:cs typeface="Times New Roman" pitchFamily="18" charset="0"/>
            </a:endParaRPr>
          </a:p>
          <a:p>
            <a:pPr lvl="0" algn="just" eaLnBrk="0" fontAlgn="base" hangingPunct="0">
              <a:spcBef>
                <a:spcPct val="0"/>
              </a:spcBef>
              <a:spcAft>
                <a:spcPct val="0"/>
              </a:spcAft>
            </a:pPr>
            <a:r>
              <a:rPr lang="de-DE" sz="2800" dirty="0" smtClean="0">
                <a:solidFill>
                  <a:srgbClr val="000000"/>
                </a:solidFill>
                <a:latin typeface="Times New Roman" pitchFamily="18" charset="0"/>
                <a:ea typeface="Times New Roman" pitchFamily="18" charset="0"/>
                <a:cs typeface="Times New Roman" pitchFamily="18" charset="0"/>
              </a:rPr>
              <a:t>2. Dời chân đi nhưng tôi biết chắc mình sẽ trở lại Đà Lạt vào một ngày không xa.</a:t>
            </a:r>
            <a:endParaRPr lang="en-US" sz="2800" dirty="0" smtClean="0">
              <a:latin typeface="Times New Roman" pitchFamily="18" charset="0"/>
              <a:cs typeface="Times New Roman" pitchFamily="18" charset="0"/>
            </a:endParaRPr>
          </a:p>
          <a:p>
            <a:pPr lvl="0" algn="just" eaLnBrk="0" fontAlgn="base" hangingPunct="0">
              <a:spcBef>
                <a:spcPct val="0"/>
              </a:spcBef>
              <a:spcAft>
                <a:spcPct val="0"/>
              </a:spcAft>
            </a:pPr>
            <a:r>
              <a:rPr lang="de-DE" sz="2800" dirty="0" smtClean="0">
                <a:solidFill>
                  <a:srgbClr val="000000"/>
                </a:solidFill>
                <a:latin typeface="Times New Roman" pitchFamily="18" charset="0"/>
                <a:ea typeface="Times New Roman" pitchFamily="18" charset="0"/>
                <a:cs typeface="Times New Roman" pitchFamily="18" charset="0"/>
              </a:rPr>
              <a:t>3. Con người nơi đây thì rất thân thiện và mến khách.</a:t>
            </a:r>
            <a:endParaRPr lang="en-US" sz="2800" dirty="0" smtClean="0">
              <a:latin typeface="Times New Roman" pitchFamily="18" charset="0"/>
              <a:cs typeface="Times New Roman" pitchFamily="18" charset="0"/>
            </a:endParaRPr>
          </a:p>
          <a:p>
            <a:pPr lvl="0" algn="just" eaLnBrk="0" fontAlgn="base" hangingPunct="0">
              <a:spcBef>
                <a:spcPct val="0"/>
              </a:spcBef>
              <a:spcAft>
                <a:spcPct val="0"/>
              </a:spcAft>
            </a:pPr>
            <a:r>
              <a:rPr lang="de-DE" sz="2800" dirty="0" smtClean="0">
                <a:solidFill>
                  <a:srgbClr val="000000"/>
                </a:solidFill>
                <a:latin typeface="Times New Roman" pitchFamily="18" charset="0"/>
                <a:ea typeface="Times New Roman" pitchFamily="18" charset="0"/>
                <a:cs typeface="Times New Roman" pitchFamily="18" charset="0"/>
              </a:rPr>
              <a:t>4. Tôi ngây ngất trước sắc xanh sâu thẳm của màu thông trên suốt dọc đường vào trung tâm thành phố.</a:t>
            </a:r>
            <a:endParaRPr lang="en-US" sz="2800" dirty="0" smtClean="0">
              <a:latin typeface="Times New Roman" pitchFamily="18" charset="0"/>
              <a:cs typeface="Times New Roman" pitchFamily="18" charset="0"/>
            </a:endParaRPr>
          </a:p>
          <a:p>
            <a:pPr lvl="0" algn="just" eaLnBrk="0" fontAlgn="base" hangingPunct="0">
              <a:spcBef>
                <a:spcPct val="0"/>
              </a:spcBef>
              <a:spcAft>
                <a:spcPct val="0"/>
              </a:spcAft>
            </a:pPr>
            <a:r>
              <a:rPr lang="de-DE" sz="2800" dirty="0" smtClean="0">
                <a:solidFill>
                  <a:srgbClr val="000000"/>
                </a:solidFill>
                <a:latin typeface="Times New Roman" pitchFamily="18" charset="0"/>
                <a:ea typeface="Times New Roman" pitchFamily="18" charset="0"/>
                <a:cs typeface="Times New Roman" pitchFamily="18" charset="0"/>
              </a:rPr>
              <a:t>5. Kì nghỉ hè này tôi đến với Đà Lạt. </a:t>
            </a:r>
            <a:endParaRPr lang="en-US" sz="2800" dirty="0" smtClean="0">
              <a:latin typeface="Times New Roman" pitchFamily="18" charset="0"/>
              <a:cs typeface="Times New Roman" pitchFamily="18" charset="0"/>
            </a:endParaRPr>
          </a:p>
          <a:p>
            <a:pPr lvl="0" algn="just" eaLnBrk="0" fontAlgn="base" hangingPunct="0">
              <a:spcBef>
                <a:spcPct val="0"/>
              </a:spcBef>
              <a:spcAft>
                <a:spcPct val="0"/>
              </a:spcAft>
            </a:pPr>
            <a:r>
              <a:rPr lang="de-DE" sz="2800" dirty="0" smtClean="0">
                <a:solidFill>
                  <a:srgbClr val="000000"/>
                </a:solidFill>
                <a:latin typeface="Times New Roman" pitchFamily="18" charset="0"/>
                <a:ea typeface="Times New Roman" pitchFamily="18" charset="0"/>
                <a:cs typeface="Times New Roman" pitchFamily="18" charset="0"/>
              </a:rPr>
              <a:t>6. Đà Lạt là thành phố dễ làm người ta yêu mến ngay từ lần đầu tiên đặt chân tới đây. </a:t>
            </a:r>
            <a:endParaRPr lang="en-US" sz="2800" dirty="0" smtClean="0">
              <a:latin typeface="Times New Roman" pitchFamily="18" charset="0"/>
              <a:cs typeface="Times New Roman" pitchFamily="18" charset="0"/>
            </a:endParaRPr>
          </a:p>
          <a:p>
            <a:pPr lvl="0" algn="just" eaLnBrk="0" fontAlgn="base" hangingPunct="0">
              <a:spcBef>
                <a:spcPct val="0"/>
              </a:spcBef>
              <a:spcAft>
                <a:spcPct val="0"/>
              </a:spcAft>
            </a:pPr>
            <a:r>
              <a:rPr lang="de-DE" sz="2800" dirty="0" smtClean="0">
                <a:solidFill>
                  <a:srgbClr val="000000"/>
                </a:solidFill>
                <a:latin typeface="Times New Roman" pitchFamily="18" charset="0"/>
                <a:ea typeface="Times New Roman" pitchFamily="18" charset="0"/>
                <a:cs typeface="Times New Roman" pitchFamily="18" charset="0"/>
              </a:rPr>
              <a:t>7. Thành phố bắt đầu với những rừng thông bạt ngàn. </a:t>
            </a:r>
            <a:endParaRPr lang="en-US" sz="2800" dirty="0" smtClean="0">
              <a:latin typeface="Times New Roman" pitchFamily="18" charset="0"/>
              <a:cs typeface="Times New Roman" pitchFamily="18" charset="0"/>
            </a:endParaRPr>
          </a:p>
          <a:p>
            <a:pPr lvl="0" algn="just" eaLnBrk="0" fontAlgn="base" hangingPunct="0">
              <a:spcBef>
                <a:spcPct val="0"/>
              </a:spcBef>
              <a:spcAft>
                <a:spcPct val="0"/>
              </a:spcAft>
            </a:pPr>
            <a:r>
              <a:rPr lang="de-DE" sz="2800" dirty="0" smtClean="0">
                <a:solidFill>
                  <a:srgbClr val="000000"/>
                </a:solidFill>
                <a:latin typeface="Times New Roman" pitchFamily="18" charset="0"/>
                <a:ea typeface="Times New Roman" pitchFamily="18" charset="0"/>
                <a:cs typeface="Times New Roman" pitchFamily="18" charset="0"/>
              </a:rPr>
              <a:t>8. Nhiều loại hoa tôi mới nhìn thấy lần đầu và không khỏi ngạc nhiên vì sắc đẹp của chúng.</a:t>
            </a:r>
            <a:endParaRPr lang="en-US" sz="2800" dirty="0" smtClean="0">
              <a:latin typeface="Times New Roman" pitchFamily="18" charset="0"/>
              <a:cs typeface="Times New Roman" pitchFamily="18" charset="0"/>
            </a:endParaRPr>
          </a:p>
        </p:txBody>
      </p:sp>
      <p:sp>
        <p:nvSpPr>
          <p:cNvPr id="19" name="TextBox 18"/>
          <p:cNvSpPr txBox="1"/>
          <p:nvPr/>
        </p:nvSpPr>
        <p:spPr>
          <a:xfrm>
            <a:off x="6" y="1746696"/>
            <a:ext cx="385042" cy="523220"/>
          </a:xfrm>
          <a:prstGeom prst="rect">
            <a:avLst/>
          </a:prstGeom>
          <a:noFill/>
        </p:spPr>
        <p:txBody>
          <a:bodyPr wrap="square" rtlCol="0">
            <a:spAutoFit/>
          </a:bodyPr>
          <a:lstStyle/>
          <a:p>
            <a:r>
              <a:rPr lang="en-US" sz="2800" dirty="0" smtClean="0">
                <a:solidFill>
                  <a:srgbClr val="FF0000"/>
                </a:solidFill>
                <a:latin typeface="Times Nemew Roman"/>
              </a:rPr>
              <a:t>5</a:t>
            </a:r>
          </a:p>
        </p:txBody>
      </p:sp>
      <p:sp>
        <p:nvSpPr>
          <p:cNvPr id="7" name="TextBox 6"/>
          <p:cNvSpPr txBox="1"/>
          <p:nvPr/>
        </p:nvSpPr>
        <p:spPr>
          <a:xfrm>
            <a:off x="0" y="5978498"/>
            <a:ext cx="385042" cy="523220"/>
          </a:xfrm>
          <a:prstGeom prst="rect">
            <a:avLst/>
          </a:prstGeom>
          <a:noFill/>
        </p:spPr>
        <p:txBody>
          <a:bodyPr wrap="square" rtlCol="0">
            <a:spAutoFit/>
          </a:bodyPr>
          <a:lstStyle/>
          <a:p>
            <a:r>
              <a:rPr lang="en-US" sz="2800" dirty="0" smtClean="0">
                <a:solidFill>
                  <a:srgbClr val="FF0000"/>
                </a:solidFill>
                <a:latin typeface="Times Nemew Roman"/>
              </a:rPr>
              <a:t>6</a:t>
            </a:r>
            <a:endParaRPr lang="en-US" sz="2800" dirty="0">
              <a:solidFill>
                <a:srgbClr val="FF0000"/>
              </a:solidFill>
              <a:latin typeface="Times Nemew Roman"/>
            </a:endParaRPr>
          </a:p>
        </p:txBody>
      </p:sp>
      <p:sp>
        <p:nvSpPr>
          <p:cNvPr id="8" name="TextBox 7"/>
          <p:cNvSpPr txBox="1"/>
          <p:nvPr/>
        </p:nvSpPr>
        <p:spPr>
          <a:xfrm>
            <a:off x="0" y="5529349"/>
            <a:ext cx="385042" cy="523220"/>
          </a:xfrm>
          <a:prstGeom prst="rect">
            <a:avLst/>
          </a:prstGeom>
          <a:noFill/>
        </p:spPr>
        <p:txBody>
          <a:bodyPr wrap="square" rtlCol="0">
            <a:spAutoFit/>
          </a:bodyPr>
          <a:lstStyle/>
          <a:p>
            <a:r>
              <a:rPr lang="en-US" sz="2800" dirty="0" smtClean="0">
                <a:solidFill>
                  <a:srgbClr val="FF0000"/>
                </a:solidFill>
                <a:latin typeface="Times Nemew Roman"/>
              </a:rPr>
              <a:t>3</a:t>
            </a:r>
          </a:p>
        </p:txBody>
      </p:sp>
      <p:sp>
        <p:nvSpPr>
          <p:cNvPr id="9" name="TextBox 8"/>
          <p:cNvSpPr txBox="1"/>
          <p:nvPr/>
        </p:nvSpPr>
        <p:spPr>
          <a:xfrm>
            <a:off x="0" y="2930779"/>
            <a:ext cx="385042" cy="523220"/>
          </a:xfrm>
          <a:prstGeom prst="rect">
            <a:avLst/>
          </a:prstGeom>
          <a:noFill/>
        </p:spPr>
        <p:txBody>
          <a:bodyPr wrap="square" rtlCol="0">
            <a:spAutoFit/>
          </a:bodyPr>
          <a:lstStyle/>
          <a:p>
            <a:r>
              <a:rPr lang="en-US" sz="2800" dirty="0" smtClean="0">
                <a:solidFill>
                  <a:srgbClr val="FF0000"/>
                </a:solidFill>
                <a:latin typeface="Times Nemew Roman"/>
              </a:rPr>
              <a:t>7</a:t>
            </a:r>
          </a:p>
        </p:txBody>
      </p:sp>
      <p:sp>
        <p:nvSpPr>
          <p:cNvPr id="10" name="TextBox 9"/>
          <p:cNvSpPr txBox="1"/>
          <p:nvPr/>
        </p:nvSpPr>
        <p:spPr>
          <a:xfrm>
            <a:off x="0" y="3391742"/>
            <a:ext cx="385042" cy="523220"/>
          </a:xfrm>
          <a:prstGeom prst="rect">
            <a:avLst/>
          </a:prstGeom>
          <a:noFill/>
        </p:spPr>
        <p:txBody>
          <a:bodyPr wrap="square" rtlCol="0">
            <a:spAutoFit/>
          </a:bodyPr>
          <a:lstStyle/>
          <a:p>
            <a:r>
              <a:rPr lang="en-US" sz="2800" dirty="0" smtClean="0">
                <a:solidFill>
                  <a:srgbClr val="FF0000"/>
                </a:solidFill>
                <a:latin typeface="Times Nemew Roman"/>
              </a:rPr>
              <a:t>4</a:t>
            </a:r>
          </a:p>
        </p:txBody>
      </p:sp>
      <p:sp>
        <p:nvSpPr>
          <p:cNvPr id="11" name="TextBox 10"/>
          <p:cNvSpPr txBox="1"/>
          <p:nvPr/>
        </p:nvSpPr>
        <p:spPr>
          <a:xfrm>
            <a:off x="0" y="4229019"/>
            <a:ext cx="385042" cy="523220"/>
          </a:xfrm>
          <a:prstGeom prst="rect">
            <a:avLst/>
          </a:prstGeom>
          <a:noFill/>
        </p:spPr>
        <p:txBody>
          <a:bodyPr wrap="square" rtlCol="0">
            <a:spAutoFit/>
          </a:bodyPr>
          <a:lstStyle/>
          <a:p>
            <a:r>
              <a:rPr lang="en-US" sz="2800" dirty="0" smtClean="0">
                <a:solidFill>
                  <a:srgbClr val="FF0000"/>
                </a:solidFill>
                <a:latin typeface="Times Nemew Roman"/>
              </a:rPr>
              <a:t>1</a:t>
            </a:r>
          </a:p>
        </p:txBody>
      </p:sp>
      <p:sp>
        <p:nvSpPr>
          <p:cNvPr id="12" name="TextBox 11"/>
          <p:cNvSpPr txBox="1"/>
          <p:nvPr/>
        </p:nvSpPr>
        <p:spPr>
          <a:xfrm>
            <a:off x="0" y="2146593"/>
            <a:ext cx="385042" cy="523220"/>
          </a:xfrm>
          <a:prstGeom prst="rect">
            <a:avLst/>
          </a:prstGeom>
          <a:noFill/>
        </p:spPr>
        <p:txBody>
          <a:bodyPr wrap="square" rtlCol="0">
            <a:spAutoFit/>
          </a:bodyPr>
          <a:lstStyle/>
          <a:p>
            <a:r>
              <a:rPr lang="en-US" sz="2800" dirty="0" smtClean="0">
                <a:solidFill>
                  <a:srgbClr val="FF0000"/>
                </a:solidFill>
                <a:latin typeface="Times Nemew Roman"/>
              </a:rPr>
              <a:t>8</a:t>
            </a:r>
            <a:endParaRPr lang="en-US" sz="2800" dirty="0">
              <a:solidFill>
                <a:srgbClr val="FF0000"/>
              </a:solidFill>
              <a:latin typeface="Times Nemew Roman"/>
            </a:endParaRPr>
          </a:p>
        </p:txBody>
      </p:sp>
      <p:sp>
        <p:nvSpPr>
          <p:cNvPr id="13" name="TextBox 12"/>
          <p:cNvSpPr txBox="1"/>
          <p:nvPr/>
        </p:nvSpPr>
        <p:spPr>
          <a:xfrm>
            <a:off x="0" y="4695380"/>
            <a:ext cx="385042" cy="523220"/>
          </a:xfrm>
          <a:prstGeom prst="rect">
            <a:avLst/>
          </a:prstGeom>
          <a:noFill/>
        </p:spPr>
        <p:txBody>
          <a:bodyPr wrap="square" rtlCol="0">
            <a:spAutoFit/>
          </a:bodyPr>
          <a:lstStyle/>
          <a:p>
            <a:r>
              <a:rPr lang="en-US" sz="2800" dirty="0" smtClean="0">
                <a:solidFill>
                  <a:srgbClr val="FF0000"/>
                </a:solidFill>
                <a:latin typeface="Times Nemew Roman"/>
              </a:rPr>
              <a:t>2</a:t>
            </a:r>
            <a:endParaRPr lang="en-US" sz="2800" dirty="0">
              <a:solidFill>
                <a:srgbClr val="FF0000"/>
              </a:solidFill>
              <a:latin typeface="Times Nemew Roman"/>
            </a:endParaRPr>
          </a:p>
        </p:txBody>
      </p:sp>
    </p:spTree>
    <p:extLst>
      <p:ext uri="{BB962C8B-B14F-4D97-AF65-F5344CB8AC3E}">
        <p14:creationId xmlns:p14="http://schemas.microsoft.com/office/powerpoint/2010/main" val="103980097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par>
                                <p:cTn id="8" presetID="18" presetClass="entr" presetSubtype="1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500"/>
                                        <p:tgtEl>
                                          <p:spTgt spid="1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7"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矩形 23">
            <a:extLst>
              <a:ext uri="{FF2B5EF4-FFF2-40B4-BE49-F238E27FC236}">
                <a16:creationId xmlns="" xmlns:a16="http://schemas.microsoft.com/office/drawing/2014/main" id="{93683BBC-E7E8-4510-950E-26BA1E538DFB}"/>
              </a:ext>
            </a:extLst>
          </p:cNvPr>
          <p:cNvSpPr/>
          <p:nvPr/>
        </p:nvSpPr>
        <p:spPr>
          <a:xfrm>
            <a:off x="0" y="-1"/>
            <a:ext cx="778502" cy="705671"/>
          </a:xfrm>
          <a:prstGeom prst="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FFFF00"/>
                </a:solidFill>
                <a:latin typeface="Times New Roman" pitchFamily="18" charset="0"/>
                <a:cs typeface="Times New Roman" pitchFamily="18" charset="0"/>
              </a:rPr>
              <a:t>2.</a:t>
            </a:r>
            <a:endParaRPr lang="zh-CN" altLang="en-US" sz="4400" b="1" dirty="0">
              <a:solidFill>
                <a:srgbClr val="FFFF00"/>
              </a:solidFill>
              <a:latin typeface="Times New Roman" pitchFamily="18" charset="0"/>
              <a:cs typeface="Times New Roman" pitchFamily="18" charset="0"/>
            </a:endParaRPr>
          </a:p>
        </p:txBody>
      </p:sp>
      <p:sp>
        <p:nvSpPr>
          <p:cNvPr id="25" name="文本框 24">
            <a:extLst>
              <a:ext uri="{FF2B5EF4-FFF2-40B4-BE49-F238E27FC236}">
                <a16:creationId xmlns="" xmlns:a16="http://schemas.microsoft.com/office/drawing/2014/main" id="{8E12BDA2-0252-4874-9AA3-72D8638D4A52}"/>
              </a:ext>
            </a:extLst>
          </p:cNvPr>
          <p:cNvSpPr txBox="1"/>
          <p:nvPr/>
        </p:nvSpPr>
        <p:spPr>
          <a:xfrm>
            <a:off x="778501" y="12042"/>
            <a:ext cx="11077167" cy="707886"/>
          </a:xfrm>
          <a:prstGeom prst="rect">
            <a:avLst/>
          </a:prstGeom>
          <a:noFill/>
        </p:spPr>
        <p:txBody>
          <a:bodyPr wrap="square" rtlCol="0">
            <a:spAutoFit/>
          </a:bodyPr>
          <a:lstStyle/>
          <a:p>
            <a:pPr lvl="0" algn="just" fontAlgn="base">
              <a:spcBef>
                <a:spcPct val="0"/>
              </a:spcBef>
              <a:spcAft>
                <a:spcPct val="0"/>
              </a:spcAft>
            </a:pPr>
            <a:r>
              <a:rPr lang="vi-VN" sz="4000" b="1" dirty="0" smtClean="0">
                <a:solidFill>
                  <a:srgbClr val="FF0000"/>
                </a:solidFill>
                <a:effectLst>
                  <a:outerShdw blurRad="38100" dist="38100" dir="2700000" algn="tl">
                    <a:srgbClr val="000000">
                      <a:alpha val="43137"/>
                    </a:srgbClr>
                  </a:outerShdw>
                </a:effectLst>
                <a:latin typeface="+mj-lt"/>
                <a:ea typeface="Times New Roman" pitchFamily="18" charset="0"/>
                <a:cs typeface="Times New Roman" pitchFamily="18" charset="0"/>
              </a:rPr>
              <a:t>Những yêu cầu về bố cục trong </a:t>
            </a:r>
            <a:r>
              <a:rPr lang="en-US" sz="4000" b="1" dirty="0" smtClean="0">
                <a:solidFill>
                  <a:srgbClr val="FF0000"/>
                </a:solidFill>
                <a:effectLst>
                  <a:outerShdw blurRad="38100" dist="38100" dir="2700000" algn="tl">
                    <a:srgbClr val="000000">
                      <a:alpha val="43137"/>
                    </a:srgbClr>
                  </a:outerShdw>
                </a:effectLst>
                <a:latin typeface="+mj-lt"/>
                <a:ea typeface="Times New Roman" pitchFamily="18" charset="0"/>
                <a:cs typeface="Times New Roman" pitchFamily="18" charset="0"/>
              </a:rPr>
              <a:t>văn bản:</a:t>
            </a:r>
            <a:endParaRPr lang="vi-VN" sz="4000" b="1" dirty="0" smtClean="0">
              <a:solidFill>
                <a:srgbClr val="FF0000"/>
              </a:solidFill>
              <a:effectLst>
                <a:outerShdw blurRad="38100" dist="38100" dir="2700000" algn="tl">
                  <a:srgbClr val="000000">
                    <a:alpha val="43137"/>
                  </a:srgbClr>
                </a:outerShdw>
              </a:effectLst>
              <a:latin typeface="+mj-lt"/>
              <a:cs typeface="Arial" pitchFamily="34" charset="0"/>
            </a:endParaRPr>
          </a:p>
        </p:txBody>
      </p:sp>
      <p:pic>
        <p:nvPicPr>
          <p:cNvPr id="27"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57" y="873944"/>
            <a:ext cx="2582101" cy="2141398"/>
          </a:xfrm>
          <a:prstGeom prst="rect">
            <a:avLst/>
          </a:prstGeom>
          <a:noFill/>
          <a:ln w="9525">
            <a:noFill/>
          </a:ln>
        </p:spPr>
      </p:pic>
      <p:sp>
        <p:nvSpPr>
          <p:cNvPr id="28" name="TextBox 27"/>
          <p:cNvSpPr txBox="1"/>
          <p:nvPr/>
        </p:nvSpPr>
        <p:spPr>
          <a:xfrm>
            <a:off x="1066800" y="3407253"/>
            <a:ext cx="10946524" cy="1384995"/>
          </a:xfrm>
          <a:prstGeom prst="rect">
            <a:avLst/>
          </a:prstGeom>
          <a:noFill/>
        </p:spPr>
        <p:txBody>
          <a:bodyPr wrap="square" rtlCol="0">
            <a:spAutoFit/>
          </a:bodyPr>
          <a:lstStyle/>
          <a:p>
            <a:pPr marL="514350" indent="-514350" algn="just">
              <a:buAutoNum type="arabicParenR"/>
            </a:pPr>
            <a:r>
              <a:rPr lang="vi-VN" sz="2800" dirty="0" smtClean="0">
                <a:latin typeface="+mj-lt"/>
              </a:rPr>
              <a:t>Hai câu chuyện trên đã rõ bố cục chưa?</a:t>
            </a:r>
            <a:r>
              <a:rPr lang="en-US" sz="2800" dirty="0" smtClean="0">
                <a:latin typeface="+mj-lt"/>
              </a:rPr>
              <a:t> </a:t>
            </a:r>
            <a:r>
              <a:rPr lang="en-US" sz="2800" dirty="0" smtClean="0">
                <a:latin typeface="+mj-lt"/>
                <a:cs typeface="Times New Roman" pitchFamily="18" charset="0"/>
              </a:rPr>
              <a:t>(</a:t>
            </a:r>
            <a:r>
              <a:rPr lang="en-US" sz="2800" i="1" dirty="0">
                <a:latin typeface="+mj-lt"/>
                <a:cs typeface="Times New Roman" pitchFamily="18" charset="0"/>
              </a:rPr>
              <a:t>G</a:t>
            </a:r>
            <a:r>
              <a:rPr lang="en-US" sz="2800" i="1" dirty="0" smtClean="0">
                <a:latin typeface="+mj-lt"/>
                <a:cs typeface="Times New Roman" pitchFamily="18" charset="0"/>
              </a:rPr>
              <a:t>ồm mấy đoạn văn? Các câu văn trong mỗi đoạn có tập trung quanh một ý chung thống nhất không?...)</a:t>
            </a:r>
            <a:endParaRPr lang="en-US" sz="2800" dirty="0" smtClean="0">
              <a:latin typeface="+mj-lt"/>
              <a:cs typeface="Times New Roman" pitchFamily="18" charset="0"/>
            </a:endParaRPr>
          </a:p>
        </p:txBody>
      </p:sp>
      <p:sp>
        <p:nvSpPr>
          <p:cNvPr id="29" name="TextBox 28"/>
          <p:cNvSpPr txBox="1"/>
          <p:nvPr/>
        </p:nvSpPr>
        <p:spPr>
          <a:xfrm>
            <a:off x="1142996" y="5004866"/>
            <a:ext cx="10167257" cy="523220"/>
          </a:xfrm>
          <a:prstGeom prst="rect">
            <a:avLst/>
          </a:prstGeom>
          <a:noFill/>
        </p:spPr>
        <p:txBody>
          <a:bodyPr wrap="square" rtlCol="0">
            <a:spAutoFit/>
          </a:bodyPr>
          <a:lstStyle/>
          <a:p>
            <a:pPr marL="514350" indent="-514350" algn="just"/>
            <a:r>
              <a:rPr lang="en-US" sz="2800" dirty="0" smtClean="0">
                <a:latin typeface="+mj-lt"/>
                <a:cs typeface="Times New Roman" pitchFamily="18" charset="0"/>
              </a:rPr>
              <a:t>2) </a:t>
            </a:r>
            <a:r>
              <a:rPr lang="vi-VN" sz="2800" dirty="0" smtClean="0">
                <a:latin typeface="+mj-lt"/>
              </a:rPr>
              <a:t>Cách kể chuyện trên bất hợp lí ở chỗ nào?</a:t>
            </a:r>
            <a:endParaRPr lang="en-US" sz="2800" dirty="0" smtClean="0">
              <a:latin typeface="+mj-lt"/>
            </a:endParaRPr>
          </a:p>
        </p:txBody>
      </p:sp>
      <p:sp>
        <p:nvSpPr>
          <p:cNvPr id="30" name="TextBox 29"/>
          <p:cNvSpPr txBox="1"/>
          <p:nvPr/>
        </p:nvSpPr>
        <p:spPr>
          <a:xfrm>
            <a:off x="1142995" y="5779002"/>
            <a:ext cx="10167257" cy="523220"/>
          </a:xfrm>
          <a:prstGeom prst="rect">
            <a:avLst/>
          </a:prstGeom>
          <a:noFill/>
        </p:spPr>
        <p:txBody>
          <a:bodyPr wrap="square" rtlCol="0">
            <a:spAutoFit/>
          </a:bodyPr>
          <a:lstStyle/>
          <a:p>
            <a:pPr marL="514350" indent="-514350" algn="just"/>
            <a:r>
              <a:rPr lang="en-US" sz="2800" dirty="0" smtClean="0">
                <a:latin typeface="+mj-lt"/>
                <a:cs typeface="Times New Roman" pitchFamily="18" charset="0"/>
              </a:rPr>
              <a:t>3) </a:t>
            </a:r>
            <a:r>
              <a:rPr lang="vi-VN" sz="2800" dirty="0" smtClean="0">
                <a:latin typeface="+mj-lt"/>
              </a:rPr>
              <a:t>Theo em, nên sắp xếp bố cục hai câu chuyện trên thế nào?</a:t>
            </a:r>
          </a:p>
        </p:txBody>
      </p:sp>
    </p:spTree>
    <p:extLst>
      <p:ext uri="{BB962C8B-B14F-4D97-AF65-F5344CB8AC3E}">
        <p14:creationId xmlns:p14="http://schemas.microsoft.com/office/powerpoint/2010/main" val="11651526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down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strips(downLeft)">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14253254-B189-4DA9-8F81-6D1FCEFD407B}"/>
              </a:ext>
            </a:extLst>
          </p:cNvPr>
          <p:cNvSpPr/>
          <p:nvPr/>
        </p:nvSpPr>
        <p:spPr>
          <a:xfrm>
            <a:off x="2205990" y="558408"/>
            <a:ext cx="1817817" cy="45719"/>
          </a:xfrm>
          <a:prstGeom prst="round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7153F952-30EE-4AEC-9858-34BB0E288155}"/>
              </a:ext>
            </a:extLst>
          </p:cNvPr>
          <p:cNvSpPr/>
          <p:nvPr/>
        </p:nvSpPr>
        <p:spPr>
          <a:xfrm>
            <a:off x="6413500" y="0"/>
            <a:ext cx="238760" cy="6858000"/>
          </a:xfrm>
          <a:prstGeom prst="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1927333" y="-126131"/>
            <a:ext cx="2877711"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Câu chuyện 1</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0" y="450597"/>
            <a:ext cx="6412230" cy="5693866"/>
          </a:xfrm>
          <a:prstGeom prst="rect">
            <a:avLst/>
          </a:prstGeom>
        </p:spPr>
        <p:txBody>
          <a:bodyPr wrap="square">
            <a:spAutoFit/>
          </a:bodyPr>
          <a:lstStyle/>
          <a:p>
            <a:pPr algn="just"/>
            <a:r>
              <a:rPr lang="en-US" sz="2800" i="1" dirty="0" smtClean="0">
                <a:latin typeface="+mj-lt"/>
              </a:rPr>
              <a:t>	</a:t>
            </a:r>
            <a:r>
              <a:rPr lang="vi-VN" sz="2800" i="1" dirty="0" smtClean="0">
                <a:latin typeface="+mj-lt"/>
              </a:rPr>
              <a:t>Có một con ếch quen thói coi trời bằng vung, nên cứ nghênh ngang đi lại khắp nơi, nhâng nháo nhìn trời và kêu ồm ộp. Trước kia, ếch sống ở trong giếng. Tại vì năm ấy trời mưa, nước trong giếng dâng lên tràn bờ, đưa ếch ta ra ngoài.</a:t>
            </a:r>
            <a:endParaRPr lang="vi-VN" sz="2800" dirty="0" smtClean="0">
              <a:latin typeface="+mj-lt"/>
            </a:endParaRPr>
          </a:p>
          <a:p>
            <a:pPr algn="just"/>
            <a:r>
              <a:rPr lang="en-US" sz="2800" i="1" dirty="0" smtClean="0">
                <a:latin typeface="+mj-lt"/>
              </a:rPr>
              <a:t>	</a:t>
            </a:r>
            <a:r>
              <a:rPr lang="vi-VN" sz="2800" i="1" dirty="0" smtClean="0">
                <a:latin typeface="+mj-lt"/>
              </a:rPr>
              <a:t>Trước đó, ếch ta đã từ đáy giếng nhìn lên và nó thấy trời bé tị chỉ bằng cái vung thôi. Còn nó thì lại oai ghê lắm, Vì nó mà đã cất tiếng kêu thì tất cả bọn cua, ốc, nhái ở giếng đều phải hoảng sợ. Cuối cùng, nó bị một con trâu giẫm bẹp. Từ đấy, trâu trở thành bạn của nhà nông.</a:t>
            </a:r>
            <a:endParaRPr lang="vi-VN" sz="2800" dirty="0" smtClean="0">
              <a:latin typeface="+mj-lt"/>
            </a:endParaRPr>
          </a:p>
        </p:txBody>
      </p:sp>
      <p:sp>
        <p:nvSpPr>
          <p:cNvPr id="15" name="矩形: 圆角 7">
            <a:extLst>
              <a:ext uri="{FF2B5EF4-FFF2-40B4-BE49-F238E27FC236}">
                <a16:creationId xmlns="" xmlns:a16="http://schemas.microsoft.com/office/drawing/2014/main" id="{14253254-B189-4DA9-8F81-6D1FCEFD407B}"/>
              </a:ext>
            </a:extLst>
          </p:cNvPr>
          <p:cNvSpPr/>
          <p:nvPr/>
        </p:nvSpPr>
        <p:spPr>
          <a:xfrm>
            <a:off x="8610600" y="558408"/>
            <a:ext cx="1817817" cy="45719"/>
          </a:xfrm>
          <a:prstGeom prst="roundRect">
            <a:avLst/>
          </a:prstGeom>
          <a:solidFill>
            <a:srgbClr val="9C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8610600" y="47298"/>
            <a:ext cx="1967205" cy="646331"/>
          </a:xfrm>
          <a:prstGeom prst="rect">
            <a:avLst/>
          </a:prstGeom>
          <a:noFill/>
        </p:spPr>
        <p:txBody>
          <a:bodyPr wrap="none" rtlCol="0">
            <a:spAutoFit/>
          </a:bodyPr>
          <a:lstStyle/>
          <a:p>
            <a:r>
              <a:rPr lang="en-US" sz="3600" b="1" dirty="0" err="1" smtClean="0">
                <a:effectLst>
                  <a:outerShdw blurRad="38100" dist="38100" dir="2700000" algn="tl">
                    <a:srgbClr val="000000">
                      <a:alpha val="43137"/>
                    </a:srgbClr>
                  </a:outerShdw>
                </a:effectLst>
                <a:latin typeface="Times New Roman" pitchFamily="18" charset="0"/>
                <a:cs typeface="Times New Roman" pitchFamily="18" charset="0"/>
              </a:rPr>
              <a:t>Nhận</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effectLst>
                  <a:outerShdw blurRad="38100" dist="38100" dir="2700000" algn="tl">
                    <a:srgbClr val="000000">
                      <a:alpha val="43137"/>
                    </a:srgbClr>
                  </a:outerShdw>
                </a:effectLst>
                <a:latin typeface="Times New Roman" pitchFamily="18" charset="0"/>
                <a:cs typeface="Times New Roman" pitchFamily="18" charset="0"/>
              </a:rPr>
              <a:t>xét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289" name="Rectangle 1"/>
          <p:cNvSpPr>
            <a:spLocks noChangeArrowheads="1"/>
          </p:cNvSpPr>
          <p:nvPr/>
        </p:nvSpPr>
        <p:spPr bwMode="auto">
          <a:xfrm>
            <a:off x="6743700" y="720474"/>
            <a:ext cx="54483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lang="en-US" sz="2800" i="1" dirty="0">
                <a:solidFill>
                  <a:srgbClr val="000000"/>
                </a:solidFill>
                <a:latin typeface="Times New Roman" pitchFamily="18" charset="0"/>
                <a:ea typeface="Times New Roman" pitchFamily="18" charset="0"/>
                <a:cs typeface="Times New Roman" pitchFamily="18" charset="0"/>
              </a:rPr>
              <a:t> </a:t>
            </a:r>
            <a:r>
              <a:rPr lang="en-US" sz="2800" i="1" dirty="0" smtClean="0">
                <a:solidFill>
                  <a:srgbClr val="000000"/>
                </a:solidFill>
                <a:latin typeface="Times New Roman" pitchFamily="18" charset="0"/>
                <a:ea typeface="Times New Roman" pitchFamily="18" charset="0"/>
                <a:cs typeface="Times New Roman" pitchFamily="18" charset="0"/>
              </a:rPr>
              <a:t>Câu chuyện không có bố cục vì:</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p:txBody>
      </p:sp>
      <p:sp>
        <p:nvSpPr>
          <p:cNvPr id="20" name="Rectangle 1"/>
          <p:cNvSpPr>
            <a:spLocks noChangeArrowheads="1"/>
          </p:cNvSpPr>
          <p:nvPr/>
        </p:nvSpPr>
        <p:spPr bwMode="auto">
          <a:xfrm>
            <a:off x="7235190" y="4893528"/>
            <a:ext cx="294894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Chưa</a:t>
            </a:r>
            <a:r>
              <a:rPr kumimoji="0" lang="en-US" sz="2800" b="1"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đạt</a:t>
            </a:r>
            <a:r>
              <a:rPr kumimoji="0" lang="en-US" sz="2800" b="1"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được</a:t>
            </a:r>
            <a:r>
              <a:rPr kumimoji="0" lang="en-US" sz="2800" b="1"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mục</a:t>
            </a:r>
            <a:r>
              <a:rPr kumimoji="0" lang="en-US" sz="2800" b="1"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đích</a:t>
            </a:r>
            <a:r>
              <a:rPr kumimoji="0" lang="en-US" sz="2800" b="1"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giao</a:t>
            </a:r>
            <a:r>
              <a:rPr kumimoji="0" lang="en-US" sz="2800" b="1"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tiếp</a:t>
            </a:r>
            <a:endParaRPr kumimoji="0" lang="en-US" sz="28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endParaRPr>
          </a:p>
        </p:txBody>
      </p:sp>
      <p:pic>
        <p:nvPicPr>
          <p:cNvPr id="21" name="Picture 20" descr="4b0514cfc964a0445311bd86db4f7cdd.png"/>
          <p:cNvPicPr>
            <a:picLocks noChangeAspect="1"/>
          </p:cNvPicPr>
          <p:nvPr/>
        </p:nvPicPr>
        <p:blipFill>
          <a:blip r:embed="rId3"/>
          <a:stretch>
            <a:fillRect/>
          </a:stretch>
        </p:blipFill>
        <p:spPr>
          <a:xfrm>
            <a:off x="10389870" y="4246439"/>
            <a:ext cx="1802130" cy="2611560"/>
          </a:xfrm>
          <a:prstGeom prst="rect">
            <a:avLst/>
          </a:prstGeom>
        </p:spPr>
      </p:pic>
      <p:sp>
        <p:nvSpPr>
          <p:cNvPr id="22" name="Rectangle 1"/>
          <p:cNvSpPr>
            <a:spLocks noChangeArrowheads="1"/>
          </p:cNvSpPr>
          <p:nvPr/>
        </p:nvSpPr>
        <p:spPr bwMode="auto">
          <a:xfrm>
            <a:off x="6949440" y="1233900"/>
            <a:ext cx="509397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8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Các câu</a:t>
            </a:r>
            <a:r>
              <a:rPr kumimoji="0" lang="en-US" sz="2800" b="0"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sắp xếp lộn xộn, không rành mạch</a:t>
            </a:r>
          </a:p>
        </p:txBody>
      </p:sp>
      <p:sp>
        <p:nvSpPr>
          <p:cNvPr id="25" name="Rectangle 1"/>
          <p:cNvSpPr>
            <a:spLocks noChangeArrowheads="1"/>
          </p:cNvSpPr>
          <p:nvPr/>
        </p:nvSpPr>
        <p:spPr bwMode="auto">
          <a:xfrm>
            <a:off x="6972300" y="2111821"/>
            <a:ext cx="509397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8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Nội</a:t>
            </a:r>
            <a:r>
              <a:rPr kumimoji="0" lang="en-US" sz="2800" b="0"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dung của cá</a:t>
            </a:r>
            <a:r>
              <a:rPr lang="en-US" sz="2800" i="1" dirty="0" smtClean="0">
                <a:solidFill>
                  <a:srgbClr val="000000"/>
                </a:solidFill>
                <a:latin typeface="Times New Roman" pitchFamily="18" charset="0"/>
                <a:ea typeface="Times New Roman" pitchFamily="18" charset="0"/>
                <a:cs typeface="Times New Roman" pitchFamily="18" charset="0"/>
              </a:rPr>
              <a:t>c câu trong mỗi đoạn không tập trung thể hiện một chủ đề nhất định</a:t>
            </a:r>
          </a:p>
          <a:p>
            <a:pPr marL="0" marR="0" lvl="0" indent="0" algn="just" defTabSz="914400" rtl="0" eaLnBrk="1" fontAlgn="base" latinLnBrk="0" hangingPunct="1">
              <a:lnSpc>
                <a:spcPct val="100000"/>
              </a:lnSpc>
              <a:spcBef>
                <a:spcPct val="0"/>
              </a:spcBef>
              <a:spcAft>
                <a:spcPct val="0"/>
              </a:spcAft>
              <a:buClrTx/>
              <a:buSzTx/>
              <a:tabLst/>
            </a:pPr>
            <a:r>
              <a:rPr lang="en-US" sz="2800" i="1" dirty="0" smtClean="0">
                <a:solidFill>
                  <a:srgbClr val="000000"/>
                </a:solidFill>
                <a:latin typeface="Times New Roman" pitchFamily="18" charset="0"/>
                <a:ea typeface="Times New Roman" pitchFamily="18" charset="0"/>
                <a:cs typeface="Times New Roman" pitchFamily="18" charset="0"/>
              </a:rPr>
              <a:t>+ Nội dung của đoạn này nhập nhằng sang nội dung của đoạn khác</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p:txBody>
      </p:sp>
      <p:cxnSp>
        <p:nvCxnSpPr>
          <p:cNvPr id="27" name="Straight Connector 26"/>
          <p:cNvCxnSpPr/>
          <p:nvPr/>
        </p:nvCxnSpPr>
        <p:spPr>
          <a:xfrm>
            <a:off x="2690386" y="6508794"/>
            <a:ext cx="353265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9" name="Cloud Callout 28"/>
          <p:cNvSpPr/>
          <p:nvPr/>
        </p:nvSpPr>
        <p:spPr>
          <a:xfrm>
            <a:off x="1002493" y="4389120"/>
            <a:ext cx="4129577" cy="152856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i="1" dirty="0" smtClean="0">
                <a:latin typeface="Times New Roman" pitchFamily="18" charset="0"/>
                <a:cs typeface="Times New Roman" pitchFamily="18" charset="0"/>
              </a:rPr>
              <a:t>Không ăn nhập với ý nghĩa của truyện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026673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amond(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trips(downLeft)">
                                      <p:cBhvr>
                                        <p:cTn id="20" dur="500"/>
                                        <p:tgtEl>
                                          <p:spTgt spid="16"/>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2289"/>
                                        </p:tgtEl>
                                        <p:attrNameLst>
                                          <p:attrName>style.visibility</p:attrName>
                                        </p:attrNameLst>
                                      </p:cBhvr>
                                      <p:to>
                                        <p:strVal val="visible"/>
                                      </p:to>
                                    </p:set>
                                    <p:animEffect transition="in" filter="diamond(in)">
                                      <p:cBhvr>
                                        <p:cTn id="28" dur="2000"/>
                                        <p:tgtEl>
                                          <p:spTgt spid="12289"/>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amond(in)">
                                      <p:cBhvr>
                                        <p:cTn id="33" dur="2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amond(in)">
                                      <p:cBhvr>
                                        <p:cTn id="38" dur="2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trips(downLeft)">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diamond(in)">
                                      <p:cBhvr>
                                        <p:cTn id="5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4" grpId="0"/>
      <p:bldP spid="15" grpId="0" animBg="1"/>
      <p:bldP spid="16" grpId="0"/>
      <p:bldP spid="12289" grpId="0"/>
      <p:bldP spid="20" grpId="0"/>
      <p:bldP spid="22" grpId="0"/>
      <p:bldP spid="25" grpId="0"/>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019"/>
</p:tagLst>
</file>

<file path=ppt/theme/theme1.xml><?xml version="1.0" encoding="utf-8"?>
<a:theme xmlns:a="http://schemas.openxmlformats.org/drawingml/2006/main" name="Office Theme">
  <a:themeElements>
    <a:clrScheme name="自定义 2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7964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TotalTime>
  <Words>1384</Words>
  <Application>Microsoft Office PowerPoint</Application>
  <PresentationFormat>Custom</PresentationFormat>
  <Paragraphs>166</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dc:title>
  <dc:creator>007</dc:creator>
  <cp:lastModifiedBy>Windows User</cp:lastModifiedBy>
  <cp:revision>285</cp:revision>
  <dcterms:created xsi:type="dcterms:W3CDTF">2018-10-30T00:39:31Z</dcterms:created>
  <dcterms:modified xsi:type="dcterms:W3CDTF">2021-09-20T06:47:05Z</dcterms:modified>
</cp:coreProperties>
</file>